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9" r:id="rId14"/>
    <p:sldId id="270" r:id="rId15"/>
    <p:sldId id="271"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3B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64550"/>
  </p:normalViewPr>
  <p:slideViewPr>
    <p:cSldViewPr snapToGrid="0">
      <p:cViewPr>
        <p:scale>
          <a:sx n="39" d="100"/>
          <a:sy n="39" d="100"/>
        </p:scale>
        <p:origin x="195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A7A4A-86C2-0744-88CB-119D64ED1348}" type="datetimeFigureOut">
              <a:rPr lang="en-US" smtClean="0"/>
              <a:t>10/13/23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23CEC-9CA3-734C-A861-9DFB0D30E317}" type="slidenum">
              <a:rPr lang="en-US" smtClean="0"/>
              <a:t>‹#›</a:t>
            </a:fld>
            <a:endParaRPr lang="en-US"/>
          </a:p>
        </p:txBody>
      </p:sp>
    </p:spTree>
    <p:extLst>
      <p:ext uri="{BB962C8B-B14F-4D97-AF65-F5344CB8AC3E}">
        <p14:creationId xmlns:p14="http://schemas.microsoft.com/office/powerpoint/2010/main" val="3959717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panose="02000503000000020004" pitchFamily="2" charset="0"/>
              </a:rPr>
              <a:t>This an overview of the data. </a:t>
            </a:r>
          </a:p>
          <a:p>
            <a:endParaRPr lang="en-US" b="0" i="0"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panose="02000503000000020004" pitchFamily="2" charset="0"/>
              </a:rPr>
              <a:t>There are </a:t>
            </a:r>
            <a:r>
              <a:rPr lang="en-US" dirty="0"/>
              <a:t>32 columns (30 of which are features)</a:t>
            </a:r>
          </a:p>
          <a:p>
            <a:r>
              <a:rPr lang="en-US" b="0" i="0" dirty="0">
                <a:solidFill>
                  <a:srgbClr val="000000"/>
                </a:solidFill>
                <a:effectLst/>
                <a:latin typeface="Helvetica Neue" panose="02000503000000020004" pitchFamily="2" charset="0"/>
              </a:rPr>
              <a:t>And 569 observations. </a:t>
            </a:r>
          </a:p>
          <a:p>
            <a:endParaRPr lang="en-US" b="0" i="0"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panose="02000503000000020004" pitchFamily="2" charset="0"/>
              </a:rPr>
              <a:t>Each row or observation represents a breast tumor. The target variable, "diagnosis" classifies the tumor as either "M" for Malignant or "B" for Benign. </a:t>
            </a:r>
            <a:r>
              <a:rPr lang="en-US" b="0" i="0" dirty="0">
                <a:effectLst/>
                <a:latin typeface="Helvetica Neue" panose="02000503000000020004" pitchFamily="2" charset="0"/>
              </a:rPr>
              <a:t>I encoded these as 1 and 0 respectively, </a:t>
            </a:r>
            <a:endParaRPr lang="en-US" dirty="0"/>
          </a:p>
          <a:p>
            <a:endParaRPr lang="en-US" b="0" i="0" dirty="0">
              <a:solidFill>
                <a:srgbClr val="000000"/>
              </a:solidFill>
              <a:effectLst/>
              <a:latin typeface="Helvetica Neue" panose="02000503000000020004" pitchFamily="2" charset="0"/>
            </a:endParaRPr>
          </a:p>
          <a:p>
            <a:r>
              <a:rPr lang="en-US" b="0" i="0" dirty="0">
                <a:solidFill>
                  <a:srgbClr val="000000"/>
                </a:solidFill>
                <a:effectLst/>
                <a:latin typeface="Helvetica Neue" panose="02000503000000020004" pitchFamily="2" charset="0"/>
              </a:rPr>
              <a:t>The other features provides valuable information about the shape, size, texture, and other properties of the tumors. These features are often extracted from images or other diagnostic tests.</a:t>
            </a:r>
          </a:p>
          <a:p>
            <a:endParaRPr lang="en-US" b="0" i="0" dirty="0">
              <a:solidFill>
                <a:srgbClr val="000000"/>
              </a:solidFill>
              <a:effectLst/>
              <a:latin typeface="Helvetica Neue" panose="02000503000000020004" pitchFamily="2" charset="0"/>
            </a:endParaRPr>
          </a:p>
          <a:p>
            <a:r>
              <a:rPr lang="en-US" dirty="0"/>
              <a:t>Since the name of the features might be a little misleading, let me explain that…</a:t>
            </a:r>
            <a:endParaRPr lang="en-US" b="0" i="0" dirty="0">
              <a:effectLst/>
              <a:latin typeface="Helvetica Neue" panose="02000503000000020004" pitchFamily="2" charset="0"/>
            </a:endParaRPr>
          </a:p>
          <a:p>
            <a:endParaRPr lang="en-US" b="0" i="0" dirty="0">
              <a:effectLst/>
              <a:latin typeface="Helvetica Neue" panose="02000503000000020004" pitchFamily="2" charset="0"/>
            </a:endParaRPr>
          </a:p>
          <a:p>
            <a:r>
              <a:rPr lang="en-US" b="0" i="0" dirty="0">
                <a:effectLst/>
                <a:latin typeface="Helvetica Neue" panose="02000503000000020004" pitchFamily="2" charset="0"/>
              </a:rPr>
              <a:t>The "worst" type variables represent the largest mean value of that feature among numerous measurements from various images or samples of a single tumor.</a:t>
            </a:r>
          </a:p>
          <a:p>
            <a:endParaRPr lang="en-US" b="0" i="0" dirty="0">
              <a:effectLst/>
              <a:latin typeface="Helvetica Neue" panose="02000503000000020004" pitchFamily="2" charset="0"/>
            </a:endParaRPr>
          </a:p>
          <a:p>
            <a:r>
              <a:rPr lang="en-US" b="0" i="0" dirty="0">
                <a:effectLst/>
                <a:latin typeface="Helvetica Neue" panose="02000503000000020004" pitchFamily="2" charset="0"/>
              </a:rPr>
              <a:t>Similarly, the “mean” and “se” (or “standard error”) type features represent those statistics for that feature among measurements from various images or samples of a single tumor. </a:t>
            </a:r>
          </a:p>
          <a:p>
            <a:endParaRPr lang="en-US" b="0" i="0"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8BB23CEC-9CA3-734C-A861-9DFB0D30E317}" type="slidenum">
              <a:rPr lang="en-US" smtClean="0"/>
              <a:t>3</a:t>
            </a:fld>
            <a:endParaRPr lang="en-US"/>
          </a:p>
        </p:txBody>
      </p:sp>
    </p:spTree>
    <p:extLst>
      <p:ext uri="{BB962C8B-B14F-4D97-AF65-F5344CB8AC3E}">
        <p14:creationId xmlns:p14="http://schemas.microsoft.com/office/powerpoint/2010/main" val="696671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split the data into a training and test set, and used the training data to train the model. </a:t>
            </a:r>
          </a:p>
          <a:p>
            <a:endParaRPr lang="en-US" dirty="0"/>
          </a:p>
          <a:p>
            <a:r>
              <a:rPr lang="en-US" dirty="0"/>
              <a:t>I used the </a:t>
            </a:r>
            <a:r>
              <a:rPr lang="en-US" dirty="0" err="1"/>
              <a:t>GridSearchCV</a:t>
            </a:r>
            <a:r>
              <a:rPr lang="en-US" dirty="0"/>
              <a:t> function that we are already familiar with from the homework assignments. This gave me an optimal value for the C parameter. </a:t>
            </a:r>
          </a:p>
          <a:p>
            <a:endParaRPr lang="en-US" dirty="0"/>
          </a:p>
          <a:p>
            <a:r>
              <a:rPr lang="en-US" dirty="0"/>
              <a:t>As you can see, the model’s accuracy on the training data is pretty good, with only four misclassified points, although the false negative rate is a little higher than I would like. </a:t>
            </a:r>
          </a:p>
          <a:p>
            <a:endParaRPr lang="en-US" dirty="0"/>
          </a:p>
          <a:p>
            <a:r>
              <a:rPr lang="en-US" dirty="0"/>
              <a:t>As for which features are important, that is, which features the lasso regularization process kept, </a:t>
            </a:r>
          </a:p>
          <a:p>
            <a:endParaRPr lang="en-US" dirty="0"/>
          </a:p>
          <a:p>
            <a:r>
              <a:rPr lang="en-US" dirty="0"/>
              <a:t>Generally, the “worst” type features seem to have the largest impact, and surprisingly, Lasso kept many of the standard error type features as well. </a:t>
            </a:r>
          </a:p>
          <a:p>
            <a:endParaRPr lang="en-US" dirty="0"/>
          </a:p>
          <a:p>
            <a:r>
              <a:rPr lang="en-US" dirty="0"/>
              <a:t>Just a quick notes on the lasso coefficients and the VIFs that were shown earlier, </a:t>
            </a:r>
            <a:r>
              <a:rPr lang="en-US" b="0" i="0" dirty="0">
                <a:solidFill>
                  <a:srgbClr val="000000"/>
                </a:solidFill>
                <a:effectLst/>
                <a:latin typeface="Helvetica Neue" panose="02000503000000020004" pitchFamily="2" charset="0"/>
              </a:rPr>
              <a:t>the average VIF of the lasso-removed features is greater than the average VIF of the lasso-kept features, which suggests that Lasso regularization effectively identified and removed features that had a higher degree of multicollinearity. </a:t>
            </a:r>
            <a:endParaRPr lang="en-US" dirty="0"/>
          </a:p>
        </p:txBody>
      </p:sp>
      <p:sp>
        <p:nvSpPr>
          <p:cNvPr id="4" name="Slide Number Placeholder 3"/>
          <p:cNvSpPr>
            <a:spLocks noGrp="1"/>
          </p:cNvSpPr>
          <p:nvPr>
            <p:ph type="sldNum" sz="quarter" idx="5"/>
          </p:nvPr>
        </p:nvSpPr>
        <p:spPr/>
        <p:txBody>
          <a:bodyPr/>
          <a:lstStyle/>
          <a:p>
            <a:fld id="{8BB23CEC-9CA3-734C-A861-9DFB0D30E317}" type="slidenum">
              <a:rPr lang="en-US" smtClean="0"/>
              <a:t>12</a:t>
            </a:fld>
            <a:endParaRPr lang="en-US"/>
          </a:p>
        </p:txBody>
      </p:sp>
    </p:spTree>
    <p:extLst>
      <p:ext uri="{BB962C8B-B14F-4D97-AF65-F5344CB8AC3E}">
        <p14:creationId xmlns:p14="http://schemas.microsoft.com/office/powerpoint/2010/main" val="3260156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the SVM! </a:t>
            </a:r>
          </a:p>
          <a:p>
            <a:endParaRPr lang="en-US" dirty="0"/>
          </a:p>
          <a:p>
            <a:r>
              <a:rPr lang="en-US" dirty="0"/>
              <a:t>This model’s accuracy at predicting the outcome on the training data was just slightly worse than it was for the previous model, but still not horrible. The false positive rate is slightly larger.   </a:t>
            </a:r>
          </a:p>
          <a:p>
            <a:endParaRPr lang="en-US" dirty="0"/>
          </a:p>
          <a:p>
            <a:r>
              <a:rPr lang="en-US" dirty="0"/>
              <a:t>So what about feature importance? </a:t>
            </a:r>
          </a:p>
          <a:p>
            <a:r>
              <a:rPr lang="en-US" b="0" i="0" dirty="0">
                <a:solidFill>
                  <a:srgbClr val="000000"/>
                </a:solidFill>
                <a:effectLst/>
                <a:latin typeface="Helvetica Neue" panose="02000503000000020004" pitchFamily="2" charset="0"/>
              </a:rPr>
              <a:t>How can I determine that? One approach is through support vector analysis. By thoroughly examining the distribution and characteristics of the support vectors, maybe I could gain some insight about the features that most significantly influence the model's decision-making process... But…</a:t>
            </a:r>
          </a:p>
          <a:p>
            <a:endParaRPr lang="en-US" b="0" i="0"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over 90 support vectors… and </a:t>
            </a:r>
            <a:r>
              <a:rPr lang="en-US" b="0" i="0" dirty="0">
                <a:solidFill>
                  <a:srgbClr val="000000"/>
                </a:solidFill>
                <a:effectLst/>
                <a:latin typeface="Helvetica Neue" panose="02000503000000020004" pitchFamily="2" charset="0"/>
              </a:rPr>
              <a:t>each support vector represents 30 of these tumor features, so analyzing the characteristics of these support vectors just didn’t seem feasible.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BB23CEC-9CA3-734C-A861-9DFB0D30E317}" type="slidenum">
              <a:rPr lang="en-US" smtClean="0"/>
              <a:t>13</a:t>
            </a:fld>
            <a:endParaRPr lang="en-US"/>
          </a:p>
        </p:txBody>
      </p:sp>
    </p:spTree>
    <p:extLst>
      <p:ext uri="{BB962C8B-B14F-4D97-AF65-F5344CB8AC3E}">
        <p14:creationId xmlns:p14="http://schemas.microsoft.com/office/powerpoint/2010/main" val="2193651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panose="02000503000000020004" pitchFamily="2" charset="0"/>
              </a:rPr>
              <a:t>So! Instead, I use the </a:t>
            </a:r>
            <a:r>
              <a:rPr lang="en-US" b="0" i="0" dirty="0" err="1">
                <a:solidFill>
                  <a:srgbClr val="000000"/>
                </a:solidFill>
                <a:effectLst/>
                <a:latin typeface="Helvetica Neue" panose="02000503000000020004" pitchFamily="2" charset="0"/>
              </a:rPr>
              <a:t>permutation_importance</a:t>
            </a:r>
            <a:r>
              <a:rPr lang="en-US" b="0" i="0" dirty="0">
                <a:solidFill>
                  <a:srgbClr val="000000"/>
                </a:solidFill>
                <a:effectLst/>
                <a:latin typeface="Helvetica Neue" panose="02000503000000020004" pitchFamily="2" charset="0"/>
              </a:rPr>
              <a:t> function from the scikit-learn library</a:t>
            </a:r>
          </a:p>
          <a:p>
            <a:pPr algn="l"/>
            <a:endParaRPr lang="en-US" b="0" i="0" dirty="0">
              <a:solidFill>
                <a:srgbClr val="000000"/>
              </a:solidFill>
              <a:effectLst/>
              <a:latin typeface="Helvetica Neue" panose="02000503000000020004" pitchFamily="2" charset="0"/>
            </a:endParaRPr>
          </a:p>
          <a:p>
            <a:pPr algn="l"/>
            <a:r>
              <a:rPr lang="en-US" b="0" i="0" dirty="0">
                <a:solidFill>
                  <a:srgbClr val="000000"/>
                </a:solidFill>
                <a:effectLst/>
                <a:latin typeface="Helvetica Neue" panose="02000503000000020004" pitchFamily="2" charset="0"/>
              </a:rPr>
              <a:t>I have left detailed notes in my Jupyter notebook about how this works, but basically, what you see here… Each bar represents the permutation importance of a feature, and the error bars show the standard deviation of those importance values.  </a:t>
            </a:r>
          </a:p>
          <a:p>
            <a:pPr algn="l"/>
            <a:endParaRPr lang="en-US" b="0" i="0" dirty="0">
              <a:solidFill>
                <a:srgbClr val="000000"/>
              </a:solidFill>
              <a:effectLst/>
              <a:latin typeface="Helvetica Neue" panose="02000503000000020004" pitchFamily="2" charset="0"/>
            </a:endParaRPr>
          </a:p>
          <a:p>
            <a:pPr algn="l"/>
            <a:r>
              <a:rPr lang="en-US" b="0" i="0" dirty="0">
                <a:solidFill>
                  <a:srgbClr val="000000"/>
                </a:solidFill>
                <a:effectLst/>
                <a:latin typeface="Helvetica Neue" panose="02000503000000020004" pitchFamily="2" charset="0"/>
              </a:rPr>
              <a:t>Features with higher permutation importance values are more influential in making predictions, while those with lower values are less influential.</a:t>
            </a:r>
          </a:p>
          <a:p>
            <a:pPr algn="l"/>
            <a:endParaRPr lang="en-US" b="0" i="0" dirty="0">
              <a:solidFill>
                <a:srgbClr val="000000"/>
              </a:solidFill>
              <a:effectLst/>
              <a:latin typeface="Helvetica Neue" panose="02000503000000020004" pitchFamily="2" charset="0"/>
            </a:endParaRPr>
          </a:p>
          <a:p>
            <a:r>
              <a:rPr lang="en-US" dirty="0"/>
              <a:t>Similar to the Log reg model, the “worst” type features seem to stand out (particularly the </a:t>
            </a:r>
            <a:r>
              <a:rPr lang="en-US" dirty="0" err="1"/>
              <a:t>texture_worst</a:t>
            </a:r>
            <a:r>
              <a:rPr lang="en-US" dirty="0"/>
              <a:t> feature), as well as some standard error type features. </a:t>
            </a:r>
          </a:p>
        </p:txBody>
      </p:sp>
      <p:sp>
        <p:nvSpPr>
          <p:cNvPr id="4" name="Slide Number Placeholder 3"/>
          <p:cNvSpPr>
            <a:spLocks noGrp="1"/>
          </p:cNvSpPr>
          <p:nvPr>
            <p:ph type="sldNum" sz="quarter" idx="5"/>
          </p:nvPr>
        </p:nvSpPr>
        <p:spPr/>
        <p:txBody>
          <a:bodyPr/>
          <a:lstStyle/>
          <a:p>
            <a:fld id="{8BB23CEC-9CA3-734C-A861-9DFB0D30E317}" type="slidenum">
              <a:rPr lang="en-US" smtClean="0"/>
              <a:t>14</a:t>
            </a:fld>
            <a:endParaRPr lang="en-US"/>
          </a:p>
        </p:txBody>
      </p:sp>
    </p:spTree>
    <p:extLst>
      <p:ext uri="{BB962C8B-B14F-4D97-AF65-F5344CB8AC3E}">
        <p14:creationId xmlns:p14="http://schemas.microsoft.com/office/powerpoint/2010/main" val="1334219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panose="02000503000000020004" pitchFamily="2" charset="0"/>
              </a:rPr>
              <a:t>Now for the model validation! </a:t>
            </a:r>
          </a:p>
          <a:p>
            <a:endParaRPr lang="en-US" b="0" i="0" dirty="0">
              <a:solidFill>
                <a:srgbClr val="000000"/>
              </a:solidFill>
              <a:effectLst/>
              <a:latin typeface="Helvetica Neue" panose="02000503000000020004" pitchFamily="2" charset="0"/>
            </a:endParaRPr>
          </a:p>
          <a:p>
            <a:r>
              <a:rPr lang="en-US" b="0" i="0" dirty="0">
                <a:solidFill>
                  <a:srgbClr val="000000"/>
                </a:solidFill>
                <a:effectLst/>
                <a:latin typeface="Helvetica Neue" panose="02000503000000020004" pitchFamily="2" charset="0"/>
              </a:rPr>
              <a:t>What I show here is the classification report and the confusion matrix for each models’ performance on the testing data.</a:t>
            </a:r>
          </a:p>
          <a:p>
            <a:endParaRPr lang="en-US" b="0" i="0" dirty="0">
              <a:solidFill>
                <a:srgbClr val="000000"/>
              </a:solidFill>
              <a:effectLst/>
              <a:latin typeface="Helvetica Neue" panose="02000503000000020004" pitchFamily="2" charset="0"/>
            </a:endParaRPr>
          </a:p>
          <a:p>
            <a:r>
              <a:rPr lang="en-US" b="0" i="0" dirty="0">
                <a:solidFill>
                  <a:srgbClr val="000000"/>
                </a:solidFill>
                <a:effectLst/>
                <a:latin typeface="Helvetica Neue" panose="02000503000000020004" pitchFamily="2" charset="0"/>
              </a:rPr>
              <a:t>The accuracy of the logistic regression model is approximately the same as it was for the training data, however the SVM seemed to preform better on the testing data that it did on the training data. </a:t>
            </a:r>
          </a:p>
          <a:p>
            <a:endParaRPr lang="en-US" b="0" i="0" dirty="0">
              <a:solidFill>
                <a:srgbClr val="000000"/>
              </a:solidFill>
              <a:effectLst/>
              <a:latin typeface="Helvetica Neue" panose="02000503000000020004" pitchFamily="2" charset="0"/>
            </a:endParaRPr>
          </a:p>
          <a:p>
            <a:r>
              <a:rPr lang="en-US" b="0" i="0" dirty="0">
                <a:solidFill>
                  <a:srgbClr val="000000"/>
                </a:solidFill>
                <a:effectLst/>
                <a:latin typeface="Helvetica Neue" panose="02000503000000020004" pitchFamily="2" charset="0"/>
              </a:rPr>
              <a:t>I have also computed the Log-loss value for each model, as we did in our homework.</a:t>
            </a:r>
          </a:p>
          <a:p>
            <a:endParaRPr lang="en-US" b="0" i="0" dirty="0">
              <a:solidFill>
                <a:srgbClr val="000000"/>
              </a:solidFill>
              <a:effectLst/>
              <a:latin typeface="Helvetica Neue" panose="02000503000000020004" pitchFamily="2" charset="0"/>
            </a:endParaRPr>
          </a:p>
          <a:p>
            <a:r>
              <a:rPr lang="en-US" b="0" i="0" dirty="0">
                <a:solidFill>
                  <a:srgbClr val="374151"/>
                </a:solidFill>
                <a:effectLst/>
                <a:latin typeface="Söhne"/>
              </a:rPr>
              <a:t>A log loss value of 1.21 suggests that, on average, the model's predicted probabilities are not a perfect match for the actual outcomes.</a:t>
            </a:r>
          </a:p>
          <a:p>
            <a:endParaRPr lang="en-US" b="0" i="0" dirty="0">
              <a:solidFill>
                <a:srgbClr val="374151"/>
              </a:solidFill>
              <a:effectLst/>
              <a:latin typeface="Söhne"/>
            </a:endParaRPr>
          </a:p>
          <a:p>
            <a:r>
              <a:rPr lang="en-US" b="0" i="0" dirty="0">
                <a:solidFill>
                  <a:srgbClr val="374151"/>
                </a:solidFill>
                <a:effectLst/>
                <a:latin typeface="Söhne"/>
              </a:rPr>
              <a:t>A log loss value of 0.61 is better, but there is still some level of error. </a:t>
            </a:r>
            <a:endParaRPr lang="en-US" dirty="0"/>
          </a:p>
        </p:txBody>
      </p:sp>
      <p:sp>
        <p:nvSpPr>
          <p:cNvPr id="4" name="Slide Number Placeholder 3"/>
          <p:cNvSpPr>
            <a:spLocks noGrp="1"/>
          </p:cNvSpPr>
          <p:nvPr>
            <p:ph type="sldNum" sz="quarter" idx="5"/>
          </p:nvPr>
        </p:nvSpPr>
        <p:spPr/>
        <p:txBody>
          <a:bodyPr/>
          <a:lstStyle/>
          <a:p>
            <a:fld id="{8BB23CEC-9CA3-734C-A861-9DFB0D30E317}" type="slidenum">
              <a:rPr lang="en-US" smtClean="0"/>
              <a:t>15</a:t>
            </a:fld>
            <a:endParaRPr lang="en-US"/>
          </a:p>
        </p:txBody>
      </p:sp>
    </p:spTree>
    <p:extLst>
      <p:ext uri="{BB962C8B-B14F-4D97-AF65-F5344CB8AC3E}">
        <p14:creationId xmlns:p14="http://schemas.microsoft.com/office/powerpoint/2010/main" val="136717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Helvetica Neue" panose="02000503000000020004" pitchFamily="2" charset="0"/>
              </a:rPr>
              <a:t>Both models often highlight features with the "worst" type features, such as "</a:t>
            </a:r>
            <a:r>
              <a:rPr lang="en-US" b="0" i="0" dirty="0" err="1">
                <a:effectLst/>
                <a:latin typeface="Helvetica Neue" panose="02000503000000020004" pitchFamily="2" charset="0"/>
              </a:rPr>
              <a:t>texture_worst</a:t>
            </a:r>
            <a:r>
              <a:rPr lang="en-US" b="0" i="0" dirty="0">
                <a:effectLst/>
                <a:latin typeface="Helvetica Neue" panose="02000503000000020004" pitchFamily="2" charset="0"/>
              </a:rPr>
              <a:t>," as particularly important.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Helvetica Neue" panose="02000503000000020004" pitchFamily="2" charset="0"/>
              </a:rPr>
              <a:t>Despite both models exhibiting equal accuracy, Logistic Regression with Lasso's feature selection might facilitate improved generalization, especially when handling new, unseen data, thanks to its pre-identified subset of influential features.</a:t>
            </a:r>
            <a:endParaRPr lang="en-US" dirty="0"/>
          </a:p>
          <a:p>
            <a:endParaRPr lang="en-US" dirty="0"/>
          </a:p>
          <a:p>
            <a:r>
              <a:rPr lang="en-US" sz="1200" dirty="0">
                <a:latin typeface="Helvetica Neue" panose="02000503000000020004" pitchFamily="2" charset="0"/>
              </a:rPr>
              <a:t>However, remember this problem is about predicting breast tumor classification to allow for informed decisions about treatment. Due to the sever consequence of misclassification for this particular problem, I would hesitate to deploy these models, at least </a:t>
            </a:r>
            <a:r>
              <a:rPr lang="en-US" sz="1200" i="1" dirty="0">
                <a:latin typeface="Helvetica Neue" panose="02000503000000020004" pitchFamily="2" charset="0"/>
              </a:rPr>
              <a:t>as they are now, </a:t>
            </a:r>
            <a:r>
              <a:rPr lang="en-US" sz="1200" dirty="0">
                <a:latin typeface="Helvetica Neue" panose="02000503000000020004" pitchFamily="2" charset="0"/>
              </a:rPr>
              <a:t>to be used to diagnose a breast tumor as benign or malignant. </a:t>
            </a:r>
            <a:endParaRPr lang="en-US" dirty="0"/>
          </a:p>
        </p:txBody>
      </p:sp>
      <p:sp>
        <p:nvSpPr>
          <p:cNvPr id="4" name="Slide Number Placeholder 3"/>
          <p:cNvSpPr>
            <a:spLocks noGrp="1"/>
          </p:cNvSpPr>
          <p:nvPr>
            <p:ph type="sldNum" sz="quarter" idx="5"/>
          </p:nvPr>
        </p:nvSpPr>
        <p:spPr/>
        <p:txBody>
          <a:bodyPr/>
          <a:lstStyle/>
          <a:p>
            <a:fld id="{8BB23CEC-9CA3-734C-A861-9DFB0D30E317}" type="slidenum">
              <a:rPr lang="en-US" smtClean="0"/>
              <a:t>16</a:t>
            </a:fld>
            <a:endParaRPr lang="en-US"/>
          </a:p>
        </p:txBody>
      </p:sp>
    </p:spTree>
    <p:extLst>
      <p:ext uri="{BB962C8B-B14F-4D97-AF65-F5344CB8AC3E}">
        <p14:creationId xmlns:p14="http://schemas.microsoft.com/office/powerpoint/2010/main" val="1366680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B23CEC-9CA3-734C-A861-9DFB0D30E317}" type="slidenum">
              <a:rPr lang="en-US" smtClean="0"/>
              <a:t>17</a:t>
            </a:fld>
            <a:endParaRPr lang="en-US"/>
          </a:p>
        </p:txBody>
      </p:sp>
    </p:spTree>
    <p:extLst>
      <p:ext uri="{BB962C8B-B14F-4D97-AF65-F5344CB8AC3E}">
        <p14:creationId xmlns:p14="http://schemas.microsoft.com/office/powerpoint/2010/main" val="993997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panose="02000503000000020004" pitchFamily="2" charset="0"/>
              </a:rPr>
              <a:t>After some data preprocessing, which you can review in my Jupyter notebook, I wanted to generate some summary statistics which are shown here, sorted in descending order of the feature mean values. </a:t>
            </a:r>
          </a:p>
          <a:p>
            <a:endParaRPr lang="en-US" b="0" i="0"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panose="02000503000000020004" pitchFamily="2" charset="0"/>
              </a:rPr>
              <a:t>As you can see, the features exhibit significant variations in their scales, with the area and perimeter-related variables being notably larger in scale compared to the others. Considering this information, I decided to </a:t>
            </a:r>
            <a:r>
              <a:rPr lang="en-US" dirty="0"/>
              <a:t>scale the features, before I split them into training and testing subsets, so that they all have a mean of 0 and a standard deviation of 1. </a:t>
            </a:r>
            <a:endParaRPr lang="en-US" b="0" i="0" dirty="0">
              <a:solidFill>
                <a:srgbClr val="000000"/>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8BB23CEC-9CA3-734C-A861-9DFB0D30E317}" type="slidenum">
              <a:rPr lang="en-US" smtClean="0"/>
              <a:t>4</a:t>
            </a:fld>
            <a:endParaRPr lang="en-US"/>
          </a:p>
        </p:txBody>
      </p:sp>
    </p:spTree>
    <p:extLst>
      <p:ext uri="{BB962C8B-B14F-4D97-AF65-F5344CB8AC3E}">
        <p14:creationId xmlns:p14="http://schemas.microsoft.com/office/powerpoint/2010/main" val="275678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generated histograms and violin plots for each feature, just to get a good idea of the feature distributions. Here is an example of those plots for just one of the features.</a:t>
            </a:r>
          </a:p>
        </p:txBody>
      </p:sp>
      <p:sp>
        <p:nvSpPr>
          <p:cNvPr id="4" name="Slide Number Placeholder 3"/>
          <p:cNvSpPr>
            <a:spLocks noGrp="1"/>
          </p:cNvSpPr>
          <p:nvPr>
            <p:ph type="sldNum" sz="quarter" idx="5"/>
          </p:nvPr>
        </p:nvSpPr>
        <p:spPr/>
        <p:txBody>
          <a:bodyPr/>
          <a:lstStyle/>
          <a:p>
            <a:fld id="{8BB23CEC-9CA3-734C-A861-9DFB0D30E317}" type="slidenum">
              <a:rPr lang="en-US" smtClean="0"/>
              <a:t>5</a:t>
            </a:fld>
            <a:endParaRPr lang="en-US"/>
          </a:p>
        </p:txBody>
      </p:sp>
    </p:spTree>
    <p:extLst>
      <p:ext uri="{BB962C8B-B14F-4D97-AF65-F5344CB8AC3E}">
        <p14:creationId xmlns:p14="http://schemas.microsoft.com/office/powerpoint/2010/main" val="58815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created box plots to visualize bivariate distributions with the target variable outcome. I found these to be a bit more helpful in anticipating which features will be more important (or… impactful) in predicting the outcome. </a:t>
            </a:r>
          </a:p>
        </p:txBody>
      </p:sp>
      <p:sp>
        <p:nvSpPr>
          <p:cNvPr id="4" name="Slide Number Placeholder 3"/>
          <p:cNvSpPr>
            <a:spLocks noGrp="1"/>
          </p:cNvSpPr>
          <p:nvPr>
            <p:ph type="sldNum" sz="quarter" idx="5"/>
          </p:nvPr>
        </p:nvSpPr>
        <p:spPr/>
        <p:txBody>
          <a:bodyPr/>
          <a:lstStyle/>
          <a:p>
            <a:fld id="{8BB23CEC-9CA3-734C-A861-9DFB0D30E317}" type="slidenum">
              <a:rPr lang="en-US" smtClean="0"/>
              <a:t>6</a:t>
            </a:fld>
            <a:endParaRPr lang="en-US"/>
          </a:p>
        </p:txBody>
      </p:sp>
    </p:spTree>
    <p:extLst>
      <p:ext uri="{BB962C8B-B14F-4D97-AF65-F5344CB8AC3E}">
        <p14:creationId xmlns:p14="http://schemas.microsoft.com/office/powerpoint/2010/main" val="71116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I created a handy-dandy correlation matrix, because who wouldn’t? Now I realize, since there are so many features, that this is rather hard to see, you can get a closer look upon reviewing my </a:t>
            </a:r>
            <a:r>
              <a:rPr lang="en-US" dirty="0" err="1"/>
              <a:t>jupyter</a:t>
            </a:r>
            <a:r>
              <a:rPr lang="en-US" dirty="0"/>
              <a:t> notebook, but hopefully the colors help you to discern that there are definitely some features that are highly correlated with each other. This is </a:t>
            </a:r>
            <a:r>
              <a:rPr lang="en-US" dirty="0" err="1"/>
              <a:t>kinda</a:t>
            </a:r>
            <a:r>
              <a:rPr lang="en-US" dirty="0"/>
              <a:t> expected since a lot of these features are measurements like radius, perimeter, and area, which depending on the shape of the tumor, these features may not always have a linear relationship, but I would guess that it is usually linear…</a:t>
            </a:r>
          </a:p>
        </p:txBody>
      </p:sp>
      <p:sp>
        <p:nvSpPr>
          <p:cNvPr id="4" name="Slide Number Placeholder 3"/>
          <p:cNvSpPr>
            <a:spLocks noGrp="1"/>
          </p:cNvSpPr>
          <p:nvPr>
            <p:ph type="sldNum" sz="quarter" idx="5"/>
          </p:nvPr>
        </p:nvSpPr>
        <p:spPr/>
        <p:txBody>
          <a:bodyPr/>
          <a:lstStyle/>
          <a:p>
            <a:fld id="{8BB23CEC-9CA3-734C-A861-9DFB0D30E317}" type="slidenum">
              <a:rPr lang="en-US" smtClean="0"/>
              <a:t>7</a:t>
            </a:fld>
            <a:endParaRPr lang="en-US"/>
          </a:p>
        </p:txBody>
      </p:sp>
    </p:spTree>
    <p:extLst>
      <p:ext uri="{BB962C8B-B14F-4D97-AF65-F5344CB8AC3E}">
        <p14:creationId xmlns:p14="http://schemas.microsoft.com/office/powerpoint/2010/main" val="22571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specifically at the correlation coefficients between the target variable and all the features. This looks promising, since the target variable seems to be highly correlated with several features.</a:t>
            </a:r>
          </a:p>
          <a:p>
            <a:endParaRPr lang="en-US" dirty="0"/>
          </a:p>
          <a:p>
            <a:r>
              <a:rPr lang="en-US" dirty="0"/>
              <a:t>Particularly the “mean” and the “worst” type of features, </a:t>
            </a:r>
          </a:p>
          <a:p>
            <a:endParaRPr lang="en-US" dirty="0"/>
          </a:p>
        </p:txBody>
      </p:sp>
      <p:sp>
        <p:nvSpPr>
          <p:cNvPr id="4" name="Slide Number Placeholder 3"/>
          <p:cNvSpPr>
            <a:spLocks noGrp="1"/>
          </p:cNvSpPr>
          <p:nvPr>
            <p:ph type="sldNum" sz="quarter" idx="5"/>
          </p:nvPr>
        </p:nvSpPr>
        <p:spPr/>
        <p:txBody>
          <a:bodyPr/>
          <a:lstStyle/>
          <a:p>
            <a:fld id="{8BB23CEC-9CA3-734C-A861-9DFB0D30E317}" type="slidenum">
              <a:rPr lang="en-US" smtClean="0"/>
              <a:t>8</a:t>
            </a:fld>
            <a:endParaRPr lang="en-US"/>
          </a:p>
        </p:txBody>
      </p:sp>
    </p:spTree>
    <p:extLst>
      <p:ext uri="{BB962C8B-B14F-4D97-AF65-F5344CB8AC3E}">
        <p14:creationId xmlns:p14="http://schemas.microsoft.com/office/powerpoint/2010/main" val="1300271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created a pair plot to see what kind of relationships there might be among the features. I couldn’t reasonably fit the entire pairs plot figure here, so this is just a subset of the plot just to show you that there are indications of some type of relationship, probably a linear relationship, among the features within this dataset. </a:t>
            </a:r>
          </a:p>
        </p:txBody>
      </p:sp>
      <p:sp>
        <p:nvSpPr>
          <p:cNvPr id="4" name="Slide Number Placeholder 3"/>
          <p:cNvSpPr>
            <a:spLocks noGrp="1"/>
          </p:cNvSpPr>
          <p:nvPr>
            <p:ph type="sldNum" sz="quarter" idx="5"/>
          </p:nvPr>
        </p:nvSpPr>
        <p:spPr/>
        <p:txBody>
          <a:bodyPr/>
          <a:lstStyle/>
          <a:p>
            <a:fld id="{8BB23CEC-9CA3-734C-A861-9DFB0D30E317}" type="slidenum">
              <a:rPr lang="en-US" smtClean="0"/>
              <a:t>9</a:t>
            </a:fld>
            <a:endParaRPr lang="en-US"/>
          </a:p>
        </p:txBody>
      </p:sp>
    </p:spTree>
    <p:extLst>
      <p:ext uri="{BB962C8B-B14F-4D97-AF65-F5344CB8AC3E}">
        <p14:creationId xmlns:p14="http://schemas.microsoft.com/office/powerpoint/2010/main" val="609756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 lot of these feature are highly correlated, I wanted to calculate the Variance Inflation Factor for each feature. A VIF essentially </a:t>
            </a:r>
            <a:r>
              <a:rPr lang="en-US" b="0" i="0" dirty="0">
                <a:solidFill>
                  <a:srgbClr val="000000"/>
                </a:solidFill>
                <a:effectLst/>
                <a:latin typeface="Helvetica Neue" panose="02000503000000020004" pitchFamily="2" charset="0"/>
              </a:rPr>
              <a:t>quantifies the extent to which each predictor variable can be predicted or explained by the other predictor variables. So It assesses the degree of linear dependence among predictors.</a:t>
            </a:r>
          </a:p>
          <a:p>
            <a:endParaRPr lang="en-US" b="0" i="0" dirty="0">
              <a:solidFill>
                <a:srgbClr val="000000"/>
              </a:solidFill>
              <a:effectLst/>
              <a:latin typeface="Helvetica Neue" panose="02000503000000020004" pitchFamily="2" charset="0"/>
            </a:endParaRPr>
          </a:p>
          <a:p>
            <a:r>
              <a:rPr lang="en-US" b="1" i="0" dirty="0">
                <a:solidFill>
                  <a:srgbClr val="000000"/>
                </a:solidFill>
                <a:effectLst/>
                <a:latin typeface="Helvetica Neue" panose="02000503000000020004" pitchFamily="2" charset="0"/>
              </a:rPr>
              <a:t>As a general guideline</a:t>
            </a:r>
            <a:r>
              <a:rPr lang="en-US" b="0" i="0" dirty="0">
                <a:solidFill>
                  <a:srgbClr val="000000"/>
                </a:solidFill>
                <a:effectLst/>
                <a:latin typeface="Helvetica Neue" panose="02000503000000020004" pitchFamily="2" charset="0"/>
              </a:rPr>
              <a:t>, it's recommended that the VIF's should not exceed 5, as values greater than this threshold indicate a high level of multicollinearity. </a:t>
            </a:r>
          </a:p>
          <a:p>
            <a:endParaRPr lang="en-US" b="0" i="0" dirty="0">
              <a:solidFill>
                <a:srgbClr val="000000"/>
              </a:solidFill>
              <a:effectLst/>
              <a:latin typeface="Helvetica Neue" panose="02000503000000020004" pitchFamily="2" charset="0"/>
            </a:endParaRPr>
          </a:p>
          <a:p>
            <a:r>
              <a:rPr lang="en-US" b="0" i="0" dirty="0">
                <a:solidFill>
                  <a:srgbClr val="000000"/>
                </a:solidFill>
                <a:effectLst/>
                <a:latin typeface="Helvetica Neue" panose="02000503000000020004" pitchFamily="2" charset="0"/>
              </a:rPr>
              <a:t>Given that the VIF values exceed 5 for every feature, it can be reasonably inferred that this dataset exhibits a significant degree of multicollinearity.</a:t>
            </a:r>
            <a:endParaRPr lang="en-US" dirty="0"/>
          </a:p>
        </p:txBody>
      </p:sp>
      <p:sp>
        <p:nvSpPr>
          <p:cNvPr id="4" name="Slide Number Placeholder 3"/>
          <p:cNvSpPr>
            <a:spLocks noGrp="1"/>
          </p:cNvSpPr>
          <p:nvPr>
            <p:ph type="sldNum" sz="quarter" idx="5"/>
          </p:nvPr>
        </p:nvSpPr>
        <p:spPr/>
        <p:txBody>
          <a:bodyPr/>
          <a:lstStyle/>
          <a:p>
            <a:fld id="{8BB23CEC-9CA3-734C-A861-9DFB0D30E317}" type="slidenum">
              <a:rPr lang="en-US" smtClean="0"/>
              <a:t>10</a:t>
            </a:fld>
            <a:endParaRPr lang="en-US"/>
          </a:p>
        </p:txBody>
      </p:sp>
    </p:spTree>
    <p:extLst>
      <p:ext uri="{BB962C8B-B14F-4D97-AF65-F5344CB8AC3E}">
        <p14:creationId xmlns:p14="http://schemas.microsoft.com/office/powerpoint/2010/main" val="126055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B23CEC-9CA3-734C-A861-9DFB0D30E317}" type="slidenum">
              <a:rPr lang="en-US" smtClean="0"/>
              <a:t>11</a:t>
            </a:fld>
            <a:endParaRPr lang="en-US"/>
          </a:p>
        </p:txBody>
      </p:sp>
    </p:spTree>
    <p:extLst>
      <p:ext uri="{BB962C8B-B14F-4D97-AF65-F5344CB8AC3E}">
        <p14:creationId xmlns:p14="http://schemas.microsoft.com/office/powerpoint/2010/main" val="1565640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11680B-133E-0042-89FA-10B1578D91A5}" type="datetime1">
              <a:rPr lang="en-US" smtClean="0"/>
              <a:t>10/13/23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03169A-AEC6-1A45-90ED-CC8B2DEA398E}" type="datetime1">
              <a:rPr lang="en-US" smtClean="0"/>
              <a:t>10/13/23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9A5DA-7B9E-3E43-AFD9-8ACFA90FFA44}" type="datetime1">
              <a:rPr lang="en-US" smtClean="0"/>
              <a:t>10/13/23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C8FFDA-E798-3749-954F-B896D35B199A}" type="datetime1">
              <a:rPr lang="en-US" smtClean="0"/>
              <a:t>10/13/23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9A3061-C891-564A-84EA-A40D0382C7A4}" type="datetime1">
              <a:rPr lang="en-US" smtClean="0"/>
              <a:t>10/13/23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6A30714-DF43-1C4D-A18F-7E7B724C51D3}" type="datetime1">
              <a:rPr lang="en-US" smtClean="0"/>
              <a:t>10/13/23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04B1B2-6C10-6B47-A875-EDC6CFAEA768}" type="datetime1">
              <a:rPr lang="en-US" smtClean="0"/>
              <a:t>10/13/23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7D2885-77EF-884B-9763-C9CCF4CECA2C}" type="datetime1">
              <a:rPr lang="en-US" smtClean="0"/>
              <a:t>10/13/23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C562124-F793-9D4A-BD88-12CEB99A0CD3}" type="datetime1">
              <a:rPr lang="en-US" smtClean="0"/>
              <a:t>10/13/23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0F2BB9-CFAE-C942-8A6A-3F2A1003CE2B}" type="datetime1">
              <a:rPr lang="en-US" smtClean="0"/>
              <a:t>10/13/23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D55F8E-3609-4D47-B3BC-A23843C525C9}" type="datetime1">
              <a:rPr lang="en-US" smtClean="0"/>
              <a:t>10/13/23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BBD44AF3-8633-3A4B-8347-1EF49E876144}" type="datetime1">
              <a:rPr lang="en-US" smtClean="0"/>
              <a:t>10/13/23</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creativecommons.org/licenses/by-nc/3.0/"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pngimg.com/download/47713" TargetMode="Externa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hyperlink" Target="https://www.kaggle.com/datasets/yasserh/breast-cancer-dataset" TargetMode="External"/><Relationship Id="rId3" Type="http://schemas.openxmlformats.org/officeDocument/2006/relationships/image" Target="../media/image1.jpeg"/><Relationship Id="rId7" Type="http://schemas.openxmlformats.org/officeDocument/2006/relationships/hyperlink" Target="https://creativecommons.org/licenses/by-nc/3.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pngimg.com/download/47713"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yasserh/breast-cancer-dataset" TargetMode="External"/><Relationship Id="rId7" Type="http://schemas.openxmlformats.org/officeDocument/2006/relationships/hyperlink" Target="https://creativecommons.org/licenses/by-nc/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pngimg.com/download/47713" TargetMode="Externa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B2CA9B6-4696-4754-85E4-8CABC16C8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A9A1B4E-BA04-49DB-A7FC-AAC824E9FE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5" name="Picture 24">
            <a:extLst>
              <a:ext uri="{FF2B5EF4-FFF2-40B4-BE49-F238E27FC236}">
                <a16:creationId xmlns:a16="http://schemas.microsoft.com/office/drawing/2014/main" id="{DEB81022-BC5D-4044-B798-FA0517B46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6" name="Rectangle 25">
            <a:extLst>
              <a:ext uri="{FF2B5EF4-FFF2-40B4-BE49-F238E27FC236}">
                <a16:creationId xmlns:a16="http://schemas.microsoft.com/office/drawing/2014/main" id="{D23277EE-B44B-4433-AC85-268C83D34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6893633-2491-40F3-A8F8-3048B013B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F600BF4-BBEF-41D0-AF2D-5FE8F1408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19C1A-C92C-518B-AFB6-BCDD9170C2DE}"/>
              </a:ext>
            </a:extLst>
          </p:cNvPr>
          <p:cNvSpPr>
            <a:spLocks noGrp="1"/>
          </p:cNvSpPr>
          <p:nvPr>
            <p:ph type="ctrTitle"/>
          </p:nvPr>
        </p:nvSpPr>
        <p:spPr>
          <a:xfrm>
            <a:off x="1969804" y="3428998"/>
            <a:ext cx="3972924" cy="2268559"/>
          </a:xfrm>
        </p:spPr>
        <p:txBody>
          <a:bodyPr>
            <a:normAutofit/>
          </a:bodyPr>
          <a:lstStyle/>
          <a:p>
            <a:r>
              <a:rPr lang="en-US" sz="2600" dirty="0"/>
              <a:t>Predicting Breast Cancer Classifications through Exploratory Data Analysis and Supervised Machine Learning</a:t>
            </a:r>
          </a:p>
        </p:txBody>
      </p:sp>
      <p:sp>
        <p:nvSpPr>
          <p:cNvPr id="3" name="Subtitle 2">
            <a:extLst>
              <a:ext uri="{FF2B5EF4-FFF2-40B4-BE49-F238E27FC236}">
                <a16:creationId xmlns:a16="http://schemas.microsoft.com/office/drawing/2014/main" id="{E2A5C035-F343-96E8-0819-6C9FC38A2D84}"/>
              </a:ext>
            </a:extLst>
          </p:cNvPr>
          <p:cNvSpPr>
            <a:spLocks noGrp="1"/>
          </p:cNvSpPr>
          <p:nvPr>
            <p:ph type="subTitle" idx="1"/>
          </p:nvPr>
        </p:nvSpPr>
        <p:spPr>
          <a:xfrm>
            <a:off x="2124907" y="1934680"/>
            <a:ext cx="3817821" cy="1160213"/>
          </a:xfrm>
        </p:spPr>
        <p:txBody>
          <a:bodyPr>
            <a:normAutofit/>
          </a:bodyPr>
          <a:lstStyle/>
          <a:p>
            <a:pPr>
              <a:lnSpc>
                <a:spcPct val="100000"/>
              </a:lnSpc>
            </a:pPr>
            <a:r>
              <a:rPr lang="en-US" sz="1400" dirty="0"/>
              <a:t>DTSA 5509 Final Project</a:t>
            </a:r>
          </a:p>
          <a:p>
            <a:pPr>
              <a:lnSpc>
                <a:spcPct val="100000"/>
              </a:lnSpc>
            </a:pPr>
            <a:r>
              <a:rPr lang="en-US" sz="1400" dirty="0"/>
              <a:t>Rachel VanOsdol</a:t>
            </a:r>
          </a:p>
          <a:p>
            <a:pPr>
              <a:lnSpc>
                <a:spcPct val="100000"/>
              </a:lnSpc>
            </a:pPr>
            <a:r>
              <a:rPr lang="en-US" sz="1400" dirty="0"/>
              <a:t>October, 2023</a:t>
            </a:r>
          </a:p>
        </p:txBody>
      </p:sp>
      <p:pic>
        <p:nvPicPr>
          <p:cNvPr id="29" name="Picture 28">
            <a:extLst>
              <a:ext uri="{FF2B5EF4-FFF2-40B4-BE49-F238E27FC236}">
                <a16:creationId xmlns:a16="http://schemas.microsoft.com/office/drawing/2014/main" id="{21330F3F-0621-92D5-AE40-C0EC06102B0F}"/>
              </a:ext>
            </a:extLst>
          </p:cNvPr>
          <p:cNvPicPr>
            <a:picLocks noChangeAspect="1"/>
          </p:cNvPicPr>
          <p:nvPr/>
        </p:nvPicPr>
        <p:blipFill rotWithShape="1">
          <a:blip r:embed="rId5"/>
          <a:srcRect l="24994" r="31412" b="-1"/>
          <a:stretch/>
        </p:blipFill>
        <p:spPr>
          <a:xfrm>
            <a:off x="6749807" y="227"/>
            <a:ext cx="4635113" cy="6858000"/>
          </a:xfrm>
          <a:prstGeom prst="rect">
            <a:avLst/>
          </a:prstGeom>
          <a:ln w="12700">
            <a:solidFill>
              <a:schemeClr val="tx1"/>
            </a:solidFill>
          </a:ln>
        </p:spPr>
      </p:pic>
      <p:sp>
        <p:nvSpPr>
          <p:cNvPr id="30" name="Rectangle 29">
            <a:extLst>
              <a:ext uri="{FF2B5EF4-FFF2-40B4-BE49-F238E27FC236}">
                <a16:creationId xmlns:a16="http://schemas.microsoft.com/office/drawing/2014/main" id="{8E3FBB69-81FC-455A-9F72-076CADABD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C330FFA-8A64-BD56-C95D-F626AAE54CB7}"/>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117699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D557CE-2AB8-44E1-AABA-A21D2274F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8DCB6E5-A344-4A17-A353-EC4D71E6C4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4D82F4F2-6117-4CCD-94A7-4AFD603EC3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3CCA9FB2-FFC7-4B6D-8E30-9D2CC14E7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F6D6F6-E7F9-4521-BD22-74A61D8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566E74-1425-46AC-885D-D2DAEE365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4603EC-759E-C34B-E5D7-278BF4D77651}"/>
              </a:ext>
            </a:extLst>
          </p:cNvPr>
          <p:cNvSpPr>
            <a:spLocks noGrp="1"/>
          </p:cNvSpPr>
          <p:nvPr>
            <p:ph idx="1"/>
          </p:nvPr>
        </p:nvSpPr>
        <p:spPr>
          <a:xfrm>
            <a:off x="1969803" y="2052116"/>
            <a:ext cx="3317493" cy="3997828"/>
          </a:xfrm>
        </p:spPr>
        <p:txBody>
          <a:bodyPr>
            <a:normAutofit/>
          </a:bodyPr>
          <a:lstStyle/>
          <a:p>
            <a:pPr marL="0" indent="0">
              <a:buNone/>
            </a:pPr>
            <a:endParaRPr lang="en-US" sz="1800" b="0" i="0">
              <a:effectLst/>
              <a:latin typeface="Helvetica Neue" panose="02000503000000020004" pitchFamily="2" charset="0"/>
            </a:endParaRPr>
          </a:p>
          <a:p>
            <a:pPr marL="0" indent="0">
              <a:buNone/>
            </a:pPr>
            <a:r>
              <a:rPr lang="en-US" sz="1800" b="1" i="0">
                <a:effectLst/>
                <a:latin typeface="Helvetica Neue" panose="02000503000000020004" pitchFamily="2" charset="0"/>
              </a:rPr>
              <a:t>Variance Inflation Factor (VIF)</a:t>
            </a:r>
            <a:endParaRPr lang="en-US" sz="1800">
              <a:latin typeface="Helvetica Neue" panose="02000503000000020004" pitchFamily="2" charset="0"/>
            </a:endParaRPr>
          </a:p>
          <a:p>
            <a:pPr marL="0" indent="0">
              <a:buNone/>
            </a:pPr>
            <a:r>
              <a:rPr lang="en-US" sz="1800" b="0" i="0">
                <a:effectLst/>
                <a:latin typeface="Helvetica Neue" panose="02000503000000020004" pitchFamily="2" charset="0"/>
              </a:rPr>
              <a:t>VIF = 1 / (1 - R²)</a:t>
            </a:r>
            <a:endParaRPr lang="en-US" sz="1800">
              <a:latin typeface="Helvetica Neue" panose="02000503000000020004" pitchFamily="2" charset="0"/>
            </a:endParaRPr>
          </a:p>
          <a:p>
            <a:pPr marL="0" indent="0">
              <a:buNone/>
            </a:pPr>
            <a:r>
              <a:rPr lang="en-US" sz="1800" b="0" i="0">
                <a:effectLst/>
                <a:latin typeface="Helvetica Neue" panose="02000503000000020004" pitchFamily="2" charset="0"/>
              </a:rPr>
              <a:t>R² is the coefficient of determination obtained by regressing the predictor variable against all the other predictor variables in the model.</a:t>
            </a:r>
            <a:endParaRPr lang="en-US" sz="1800"/>
          </a:p>
        </p:txBody>
      </p:sp>
      <p:pic>
        <p:nvPicPr>
          <p:cNvPr id="4" name="Picture 3">
            <a:extLst>
              <a:ext uri="{FF2B5EF4-FFF2-40B4-BE49-F238E27FC236}">
                <a16:creationId xmlns:a16="http://schemas.microsoft.com/office/drawing/2014/main" id="{72EB171B-10CC-81E7-F7F0-915AD8B6672D}"/>
              </a:ext>
            </a:extLst>
          </p:cNvPr>
          <p:cNvPicPr>
            <a:picLocks noChangeAspect="1"/>
          </p:cNvPicPr>
          <p:nvPr/>
        </p:nvPicPr>
        <p:blipFill>
          <a:blip r:embed="rId6"/>
          <a:stretch>
            <a:fillRect/>
          </a:stretch>
        </p:blipFill>
        <p:spPr>
          <a:xfrm>
            <a:off x="6542630" y="647190"/>
            <a:ext cx="3755890" cy="5564283"/>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1" name="Rectangle 20">
            <a:extLst>
              <a:ext uri="{FF2B5EF4-FFF2-40B4-BE49-F238E27FC236}">
                <a16:creationId xmlns:a16="http://schemas.microsoft.com/office/drawing/2014/main" id="{06858379-D070-40E4-8A3D-F29E90C5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5C5B702-441E-52A4-EBC4-682C10A6663B}"/>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853764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9F1101-D90E-8899-FB67-E24A5C8E7416}"/>
              </a:ext>
            </a:extLst>
          </p:cNvPr>
          <p:cNvSpPr>
            <a:spLocks noGrp="1"/>
          </p:cNvSpPr>
          <p:nvPr>
            <p:ph idx="1"/>
          </p:nvPr>
        </p:nvSpPr>
        <p:spPr>
          <a:xfrm>
            <a:off x="1003300" y="1219200"/>
            <a:ext cx="10185400" cy="5410200"/>
          </a:xfrm>
        </p:spPr>
        <p:txBody>
          <a:bodyPr/>
          <a:lstStyle/>
          <a:p>
            <a:r>
              <a:rPr lang="en-US" dirty="0"/>
              <a:t>Trained two models and compare their performance </a:t>
            </a:r>
          </a:p>
          <a:p>
            <a:r>
              <a:rPr lang="en-US" b="1" dirty="0"/>
              <a:t>Logistic regression</a:t>
            </a:r>
            <a:r>
              <a:rPr lang="en-US" dirty="0"/>
              <a:t>: This model could face challenges related to high dimensionality and multicollinearity. A potential solution is to employ </a:t>
            </a:r>
            <a:r>
              <a:rPr lang="en-US" b="1" dirty="0"/>
              <a:t>Lasso regularization </a:t>
            </a:r>
            <a:r>
              <a:rPr lang="en-US" dirty="0"/>
              <a:t>methods.</a:t>
            </a:r>
          </a:p>
          <a:p>
            <a:r>
              <a:rPr lang="en-US" b="1" dirty="0"/>
              <a:t>SVM:</a:t>
            </a:r>
            <a:r>
              <a:rPr lang="en-US" dirty="0"/>
              <a:t> This model exhibits reduced sensitivity to multicollinearity, particularly when using non-linear SVMs like </a:t>
            </a:r>
            <a:r>
              <a:rPr lang="en-US" b="1" dirty="0"/>
              <a:t>RBF kerne</a:t>
            </a:r>
            <a:r>
              <a:rPr lang="en-US" dirty="0"/>
              <a:t>ls.</a:t>
            </a:r>
          </a:p>
        </p:txBody>
      </p:sp>
      <p:sp>
        <p:nvSpPr>
          <p:cNvPr id="4" name="Title 1">
            <a:extLst>
              <a:ext uri="{FF2B5EF4-FFF2-40B4-BE49-F238E27FC236}">
                <a16:creationId xmlns:a16="http://schemas.microsoft.com/office/drawing/2014/main" id="{71512EAB-ACBB-702D-1EDD-01E7BFDE9D76}"/>
              </a:ext>
            </a:extLst>
          </p:cNvPr>
          <p:cNvSpPr txBox="1">
            <a:spLocks/>
          </p:cNvSpPr>
          <p:nvPr/>
        </p:nvSpPr>
        <p:spPr>
          <a:xfrm>
            <a:off x="1839630" y="518801"/>
            <a:ext cx="8512739" cy="1077229"/>
          </a:xfrm>
          <a:prstGeom prst="rect">
            <a:avLst/>
          </a:prstGeom>
          <a:solidFill>
            <a:srgbClr val="2B3B35"/>
          </a:solidFill>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n-US" dirty="0"/>
              <a:t>Model Selection</a:t>
            </a:r>
          </a:p>
        </p:txBody>
      </p:sp>
      <p:sp>
        <p:nvSpPr>
          <p:cNvPr id="7" name="Slide Number Placeholder 6">
            <a:extLst>
              <a:ext uri="{FF2B5EF4-FFF2-40B4-BE49-F238E27FC236}">
                <a16:creationId xmlns:a16="http://schemas.microsoft.com/office/drawing/2014/main" id="{0756D6B2-D708-22AB-F3C8-24453D2284DD}"/>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103704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26AA7C31-76FD-4B44-A1FF-D13D2515AE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4" name="Picture 43">
            <a:extLst>
              <a:ext uri="{FF2B5EF4-FFF2-40B4-BE49-F238E27FC236}">
                <a16:creationId xmlns:a16="http://schemas.microsoft.com/office/drawing/2014/main" id="{F5CE85F9-F4EE-4E5D-8235-528527A401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6" name="Rectangle 45">
            <a:extLst>
              <a:ext uri="{FF2B5EF4-FFF2-40B4-BE49-F238E27FC236}">
                <a16:creationId xmlns:a16="http://schemas.microsoft.com/office/drawing/2014/main" id="{17338BB4-74FF-4836-86B7-F1B0C2B62D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Rectangle 47">
            <a:extLst>
              <a:ext uri="{FF2B5EF4-FFF2-40B4-BE49-F238E27FC236}">
                <a16:creationId xmlns:a16="http://schemas.microsoft.com/office/drawing/2014/main" id="{1ABFA8A3-A231-4BC1-B8A5-C5BE7315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49">
            <a:extLst>
              <a:ext uri="{FF2B5EF4-FFF2-40B4-BE49-F238E27FC236}">
                <a16:creationId xmlns:a16="http://schemas.microsoft.com/office/drawing/2014/main" id="{4D747E59-EDB0-47FA-899B-0621ED112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C2629343-044F-4737-89E9-3E1790341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TextBox 53">
            <a:extLst>
              <a:ext uri="{FF2B5EF4-FFF2-40B4-BE49-F238E27FC236}">
                <a16:creationId xmlns:a16="http://schemas.microsoft.com/office/drawing/2014/main" id="{C9B9C8E0-18D9-430D-B171-939E0EEEBAB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56" name="Rectangle 55">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0" name="Picture 59">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2" name="Rectangle 61">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CCA8512F-DF8F-A097-0586-3FF6106715D9}"/>
              </a:ext>
            </a:extLst>
          </p:cNvPr>
          <p:cNvSpPr txBox="1">
            <a:spLocks/>
          </p:cNvSpPr>
          <p:nvPr/>
        </p:nvSpPr>
        <p:spPr>
          <a:xfrm>
            <a:off x="1964445" y="808056"/>
            <a:ext cx="2668106"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spcAft>
                <a:spcPts val="600"/>
              </a:spcAft>
            </a:pPr>
            <a:r>
              <a:rPr lang="en-US" sz="2800"/>
              <a:t>Model Training</a:t>
            </a:r>
            <a:br>
              <a:rPr lang="en-US" sz="2800"/>
            </a:br>
            <a:endParaRPr lang="en-US" sz="2800"/>
          </a:p>
        </p:txBody>
      </p:sp>
      <p:sp>
        <p:nvSpPr>
          <p:cNvPr id="4" name="Content Placeholder 2">
            <a:extLst>
              <a:ext uri="{FF2B5EF4-FFF2-40B4-BE49-F238E27FC236}">
                <a16:creationId xmlns:a16="http://schemas.microsoft.com/office/drawing/2014/main" id="{0BE489DB-8D5B-B148-0BE8-A8155855B1ED}"/>
              </a:ext>
            </a:extLst>
          </p:cNvPr>
          <p:cNvSpPr txBox="1">
            <a:spLocks/>
          </p:cNvSpPr>
          <p:nvPr/>
        </p:nvSpPr>
        <p:spPr>
          <a:xfrm>
            <a:off x="1202017" y="1451429"/>
            <a:ext cx="3994771" cy="5082399"/>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gn="ctr">
              <a:lnSpc>
                <a:spcPct val="110000"/>
              </a:lnSpc>
              <a:buNone/>
            </a:pPr>
            <a:r>
              <a:rPr lang="en-US" sz="1800" u="sng" dirty="0"/>
              <a:t>Logistic Regression with Lasso Regularization (LRLR)</a:t>
            </a:r>
          </a:p>
          <a:p>
            <a:pPr>
              <a:lnSpc>
                <a:spcPct val="110000"/>
              </a:lnSpc>
            </a:pPr>
            <a:r>
              <a:rPr lang="en-US" sz="1200" dirty="0"/>
              <a:t>The training data (80% of the original data, selected randomly) was used to train the model</a:t>
            </a:r>
          </a:p>
          <a:p>
            <a:pPr>
              <a:lnSpc>
                <a:spcPct val="110000"/>
              </a:lnSpc>
            </a:pPr>
            <a:r>
              <a:rPr lang="en-US" sz="1200" dirty="0" err="1"/>
              <a:t>GridSearchCV</a:t>
            </a:r>
            <a:r>
              <a:rPr lang="en-US" sz="1200" dirty="0"/>
              <a:t> was used to determine the optimal model parameters and perform k-fold cross validation</a:t>
            </a:r>
          </a:p>
          <a:p>
            <a:pPr marL="457200" lvl="1" indent="0">
              <a:lnSpc>
                <a:spcPct val="110000"/>
              </a:lnSpc>
            </a:pPr>
            <a:r>
              <a:rPr lang="en-US" sz="1200" dirty="0"/>
              <a:t>Trained model results:</a:t>
            </a:r>
          </a:p>
          <a:p>
            <a:pPr lvl="1">
              <a:lnSpc>
                <a:spcPct val="110000"/>
              </a:lnSpc>
            </a:pPr>
            <a:r>
              <a:rPr lang="en-US" sz="1200" dirty="0"/>
              <a:t>Best C: 2.154</a:t>
            </a:r>
          </a:p>
          <a:p>
            <a:pPr lvl="1">
              <a:lnSpc>
                <a:spcPct val="110000"/>
              </a:lnSpc>
            </a:pPr>
            <a:r>
              <a:rPr lang="en-US" sz="1200" dirty="0"/>
              <a:t>Best score: 0. 97367</a:t>
            </a:r>
          </a:p>
          <a:p>
            <a:pPr>
              <a:lnSpc>
                <a:spcPct val="110000"/>
              </a:lnSpc>
            </a:pPr>
            <a:r>
              <a:rPr lang="en-US" sz="1400" dirty="0"/>
              <a:t>Classifications: Benign = 0, Malignant = 1</a:t>
            </a:r>
          </a:p>
          <a:p>
            <a:pPr>
              <a:lnSpc>
                <a:spcPct val="110000"/>
              </a:lnSpc>
            </a:pPr>
            <a:r>
              <a:rPr lang="en-US" sz="1200" dirty="0"/>
              <a:t>Which features are important?</a:t>
            </a:r>
          </a:p>
          <a:p>
            <a:pPr>
              <a:lnSpc>
                <a:spcPct val="110000"/>
              </a:lnSpc>
            </a:pPr>
            <a:r>
              <a:rPr lang="en-US" sz="1200" dirty="0"/>
              <a:t>the average VIF of the lasso-removed features is greater than the average VIF of the lasso-kept features</a:t>
            </a:r>
          </a:p>
        </p:txBody>
      </p:sp>
      <p:sp>
        <p:nvSpPr>
          <p:cNvPr id="68" name="Rectangle 67">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9C9A54A-9466-57F8-71A1-CDEDA4952495}"/>
              </a:ext>
            </a:extLst>
          </p:cNvPr>
          <p:cNvPicPr>
            <a:picLocks noChangeAspect="1"/>
          </p:cNvPicPr>
          <p:nvPr/>
        </p:nvPicPr>
        <p:blipFill rotWithShape="1">
          <a:blip r:embed="rId6"/>
          <a:srcRect t="6107"/>
          <a:stretch/>
        </p:blipFill>
        <p:spPr>
          <a:xfrm>
            <a:off x="6644236" y="280593"/>
            <a:ext cx="3544363" cy="3016764"/>
          </a:xfrm>
          <a:prstGeom prst="rect">
            <a:avLst/>
          </a:prstGeom>
        </p:spPr>
      </p:pic>
      <p:pic>
        <p:nvPicPr>
          <p:cNvPr id="10" name="Picture 9">
            <a:extLst>
              <a:ext uri="{FF2B5EF4-FFF2-40B4-BE49-F238E27FC236}">
                <a16:creationId xmlns:a16="http://schemas.microsoft.com/office/drawing/2014/main" id="{3ADA78B8-DB5D-BB01-8D3D-54BC4F6EB597}"/>
              </a:ext>
            </a:extLst>
          </p:cNvPr>
          <p:cNvPicPr>
            <a:picLocks noChangeAspect="1"/>
          </p:cNvPicPr>
          <p:nvPr/>
        </p:nvPicPr>
        <p:blipFill rotWithShape="1">
          <a:blip r:embed="rId7"/>
          <a:srcRect t="7242" r="5" b="6122"/>
          <a:stretch/>
        </p:blipFill>
        <p:spPr>
          <a:xfrm>
            <a:off x="6770304" y="3582181"/>
            <a:ext cx="3304578" cy="2951648"/>
          </a:xfrm>
          <a:prstGeom prst="rect">
            <a:avLst/>
          </a:prstGeom>
          <a:ln w="12700">
            <a:noFill/>
          </a:ln>
        </p:spPr>
      </p:pic>
      <p:sp>
        <p:nvSpPr>
          <p:cNvPr id="12" name="Slide Number Placeholder 11">
            <a:extLst>
              <a:ext uri="{FF2B5EF4-FFF2-40B4-BE49-F238E27FC236}">
                <a16:creationId xmlns:a16="http://schemas.microsoft.com/office/drawing/2014/main" id="{E627A959-6756-B34A-3547-F9BB6925101E}"/>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908790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1F0989E-BFBB-43E4-927B-2C51C7AE26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8ACA2469-91AA-459B-A5DD-8FFC0F70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a:extLst>
              <a:ext uri="{FF2B5EF4-FFF2-40B4-BE49-F238E27FC236}">
                <a16:creationId xmlns:a16="http://schemas.microsoft.com/office/drawing/2014/main" id="{97860FD2-CA19-4064-AA6F-68050C3D2011}"/>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24" name="Rectangle 23">
            <a:extLst>
              <a:ext uri="{FF2B5EF4-FFF2-40B4-BE49-F238E27FC236}">
                <a16:creationId xmlns:a16="http://schemas.microsoft.com/office/drawing/2014/main" id="{04B15793-5D52-4CE3-9456-520488317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B92250A6-61AE-4BD3-91E2-FD79FFFB5B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8" name="Picture 27">
            <a:extLst>
              <a:ext uri="{FF2B5EF4-FFF2-40B4-BE49-F238E27FC236}">
                <a16:creationId xmlns:a16="http://schemas.microsoft.com/office/drawing/2014/main" id="{23399881-2EF3-4320-B5E2-260A628D15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B955B52B-4DBA-4DB2-99C3-70E2B0E79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9076632-5B90-4929-B54C-1CA407D81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C0A16B4-C5FC-49C6-97DE-C29FF4E4B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0B05E0F-04AC-8284-78A8-8EE4C6B81AE6}"/>
              </a:ext>
            </a:extLst>
          </p:cNvPr>
          <p:cNvSpPr txBox="1">
            <a:spLocks/>
          </p:cNvSpPr>
          <p:nvPr/>
        </p:nvSpPr>
        <p:spPr>
          <a:xfrm>
            <a:off x="1964444" y="808056"/>
            <a:ext cx="3319381" cy="107722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spcAft>
                <a:spcPts val="600"/>
              </a:spcAft>
            </a:pPr>
            <a:r>
              <a:rPr lang="en-US" dirty="0"/>
              <a:t>Model Training</a:t>
            </a:r>
            <a:br>
              <a:rPr lang="en-US" dirty="0"/>
            </a:br>
            <a:endParaRPr lang="en-US" dirty="0"/>
          </a:p>
        </p:txBody>
      </p:sp>
      <p:sp>
        <p:nvSpPr>
          <p:cNvPr id="5" name="Content Placeholder 2">
            <a:extLst>
              <a:ext uri="{FF2B5EF4-FFF2-40B4-BE49-F238E27FC236}">
                <a16:creationId xmlns:a16="http://schemas.microsoft.com/office/drawing/2014/main" id="{1E006B7B-7523-6692-BAB1-9B876164192C}"/>
              </a:ext>
            </a:extLst>
          </p:cNvPr>
          <p:cNvSpPr txBox="1">
            <a:spLocks/>
          </p:cNvSpPr>
          <p:nvPr/>
        </p:nvSpPr>
        <p:spPr>
          <a:xfrm>
            <a:off x="1130717" y="2052116"/>
            <a:ext cx="4716589" cy="3997828"/>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gn="ctr">
              <a:lnSpc>
                <a:spcPct val="110000"/>
              </a:lnSpc>
              <a:buNone/>
            </a:pPr>
            <a:r>
              <a:rPr lang="en-US" sz="1600" u="sng" dirty="0"/>
              <a:t>Support Vector Machine with a Radial Basis Function Kernel (SVM)</a:t>
            </a:r>
          </a:p>
          <a:p>
            <a:pPr>
              <a:lnSpc>
                <a:spcPct val="110000"/>
              </a:lnSpc>
            </a:pPr>
            <a:r>
              <a:rPr lang="en-US" sz="1200" dirty="0" err="1"/>
              <a:t>GridSearchCV</a:t>
            </a:r>
            <a:r>
              <a:rPr lang="en-US" sz="1200" dirty="0"/>
              <a:t> was used to determine the optimal model parameters and perform k-fold cross validation </a:t>
            </a:r>
          </a:p>
          <a:p>
            <a:pPr marL="457200" lvl="1" indent="0">
              <a:lnSpc>
                <a:spcPct val="110000"/>
              </a:lnSpc>
            </a:pPr>
            <a:r>
              <a:rPr lang="en-US" sz="1200" dirty="0"/>
              <a:t>Trained model results:</a:t>
            </a:r>
          </a:p>
          <a:p>
            <a:pPr lvl="1">
              <a:lnSpc>
                <a:spcPct val="110000"/>
              </a:lnSpc>
            </a:pPr>
            <a:r>
              <a:rPr lang="en-US" sz="1200" dirty="0"/>
              <a:t>Best C: 2</a:t>
            </a:r>
          </a:p>
          <a:p>
            <a:pPr lvl="1">
              <a:lnSpc>
                <a:spcPct val="110000"/>
              </a:lnSpc>
            </a:pPr>
            <a:r>
              <a:rPr lang="en-US" sz="1200" dirty="0"/>
              <a:t>Best Gamma: 0.03125</a:t>
            </a:r>
          </a:p>
          <a:p>
            <a:pPr lvl="1">
              <a:lnSpc>
                <a:spcPct val="110000"/>
              </a:lnSpc>
            </a:pPr>
            <a:r>
              <a:rPr lang="en-US" sz="1200" dirty="0"/>
              <a:t>Best score: 0.97357</a:t>
            </a:r>
          </a:p>
          <a:p>
            <a:pPr>
              <a:lnSpc>
                <a:spcPct val="110000"/>
              </a:lnSpc>
            </a:pPr>
            <a:r>
              <a:rPr lang="en-US" sz="1400" dirty="0"/>
              <a:t>Classifications: Benign = 0, Malignant = 1</a:t>
            </a:r>
          </a:p>
          <a:p>
            <a:pPr>
              <a:lnSpc>
                <a:spcPct val="110000"/>
              </a:lnSpc>
            </a:pPr>
            <a:r>
              <a:rPr lang="en-US" sz="1400" dirty="0"/>
              <a:t>Over 90 Support vectors </a:t>
            </a:r>
          </a:p>
          <a:p>
            <a:pPr>
              <a:lnSpc>
                <a:spcPct val="110000"/>
              </a:lnSpc>
            </a:pPr>
            <a:endParaRPr lang="en-US" sz="1400" dirty="0"/>
          </a:p>
          <a:p>
            <a:pPr marL="0" indent="0">
              <a:lnSpc>
                <a:spcPct val="110000"/>
              </a:lnSpc>
              <a:buNone/>
            </a:pPr>
            <a:endParaRPr lang="en-US" sz="1400" dirty="0"/>
          </a:p>
        </p:txBody>
      </p:sp>
      <p:sp>
        <p:nvSpPr>
          <p:cNvPr id="36" name="Rectangle 35">
            <a:extLst>
              <a:ext uri="{FF2B5EF4-FFF2-40B4-BE49-F238E27FC236}">
                <a16:creationId xmlns:a16="http://schemas.microsoft.com/office/drawing/2014/main" id="{51007033-EB39-46FC-A11A-D75E520C7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8447" y="0"/>
            <a:ext cx="529647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F790DD-40AB-9A8B-15C2-A892036AC332}"/>
              </a:ext>
            </a:extLst>
          </p:cNvPr>
          <p:cNvPicPr>
            <a:picLocks noChangeAspect="1"/>
          </p:cNvPicPr>
          <p:nvPr/>
        </p:nvPicPr>
        <p:blipFill>
          <a:blip r:embed="rId6"/>
          <a:stretch>
            <a:fillRect/>
          </a:stretch>
        </p:blipFill>
        <p:spPr>
          <a:xfrm>
            <a:off x="6421011" y="1325294"/>
            <a:ext cx="4640272" cy="4199445"/>
          </a:xfrm>
          <a:prstGeom prst="rect">
            <a:avLst/>
          </a:prstGeom>
          <a:ln w="12700">
            <a:noFill/>
          </a:ln>
        </p:spPr>
      </p:pic>
      <p:sp>
        <p:nvSpPr>
          <p:cNvPr id="38" name="Rectangle 37">
            <a:extLst>
              <a:ext uri="{FF2B5EF4-FFF2-40B4-BE49-F238E27FC236}">
                <a16:creationId xmlns:a16="http://schemas.microsoft.com/office/drawing/2014/main" id="{3E23A6E2-F2D4-4F1D-ABEB-65EFA80BA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6632" y="236475"/>
            <a:ext cx="4799023" cy="6380571"/>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49DF2AF-0E3C-4E5E-86E2-C01D08700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6E51370-5997-BCE1-210A-EE3EC8450165}"/>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50783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ED8-86F5-5041-06F4-68D9289D326E}"/>
              </a:ext>
            </a:extLst>
          </p:cNvPr>
          <p:cNvSpPr>
            <a:spLocks noGrp="1"/>
          </p:cNvSpPr>
          <p:nvPr>
            <p:ph type="title"/>
          </p:nvPr>
        </p:nvSpPr>
        <p:spPr>
          <a:xfrm>
            <a:off x="2116834" y="889128"/>
            <a:ext cx="7958331" cy="691795"/>
          </a:xfrm>
          <a:solidFill>
            <a:srgbClr val="2B3B35"/>
          </a:solidFill>
        </p:spPr>
        <p:txBody>
          <a:bodyPr/>
          <a:lstStyle/>
          <a:p>
            <a:pPr algn="ctr"/>
            <a:r>
              <a:rPr lang="en-US" dirty="0"/>
              <a:t>SVM: Which features are important?</a:t>
            </a:r>
          </a:p>
        </p:txBody>
      </p:sp>
      <p:pic>
        <p:nvPicPr>
          <p:cNvPr id="5" name="Picture 4">
            <a:extLst>
              <a:ext uri="{FF2B5EF4-FFF2-40B4-BE49-F238E27FC236}">
                <a16:creationId xmlns:a16="http://schemas.microsoft.com/office/drawing/2014/main" id="{DA1C8113-A8D5-816B-757D-09FDDEC1CCFE}"/>
              </a:ext>
            </a:extLst>
          </p:cNvPr>
          <p:cNvPicPr>
            <a:picLocks noChangeAspect="1"/>
          </p:cNvPicPr>
          <p:nvPr/>
        </p:nvPicPr>
        <p:blipFill>
          <a:blip r:embed="rId3"/>
          <a:stretch>
            <a:fillRect/>
          </a:stretch>
        </p:blipFill>
        <p:spPr>
          <a:xfrm>
            <a:off x="2209799" y="2010039"/>
            <a:ext cx="7772400" cy="4484831"/>
          </a:xfrm>
          <a:prstGeom prst="rect">
            <a:avLst/>
          </a:prstGeom>
        </p:spPr>
      </p:pic>
      <p:sp>
        <p:nvSpPr>
          <p:cNvPr id="6" name="Slide Number Placeholder 5">
            <a:extLst>
              <a:ext uri="{FF2B5EF4-FFF2-40B4-BE49-F238E27FC236}">
                <a16:creationId xmlns:a16="http://schemas.microsoft.com/office/drawing/2014/main" id="{760DBDB3-9E94-08DA-63D6-CCA151BE1FBB}"/>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646019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905E-1784-87F2-D3A9-31ACE05DD559}"/>
              </a:ext>
            </a:extLst>
          </p:cNvPr>
          <p:cNvSpPr>
            <a:spLocks noGrp="1"/>
          </p:cNvSpPr>
          <p:nvPr>
            <p:ph type="title"/>
          </p:nvPr>
        </p:nvSpPr>
        <p:spPr>
          <a:xfrm>
            <a:off x="2116834" y="134569"/>
            <a:ext cx="7958331" cy="1077229"/>
          </a:xfrm>
        </p:spPr>
        <p:txBody>
          <a:bodyPr/>
          <a:lstStyle/>
          <a:p>
            <a:pPr algn="ctr"/>
            <a:r>
              <a:rPr lang="en-US" dirty="0"/>
              <a:t>Model Validation</a:t>
            </a:r>
          </a:p>
        </p:txBody>
      </p:sp>
      <p:pic>
        <p:nvPicPr>
          <p:cNvPr id="3" name="Picture 2">
            <a:extLst>
              <a:ext uri="{FF2B5EF4-FFF2-40B4-BE49-F238E27FC236}">
                <a16:creationId xmlns:a16="http://schemas.microsoft.com/office/drawing/2014/main" id="{B64048A8-811A-E5C7-51D8-7265AAD0E496}"/>
              </a:ext>
            </a:extLst>
          </p:cNvPr>
          <p:cNvPicPr>
            <a:picLocks noChangeAspect="1"/>
          </p:cNvPicPr>
          <p:nvPr/>
        </p:nvPicPr>
        <p:blipFill>
          <a:blip r:embed="rId3"/>
          <a:stretch>
            <a:fillRect/>
          </a:stretch>
        </p:blipFill>
        <p:spPr>
          <a:xfrm>
            <a:off x="1384308" y="719079"/>
            <a:ext cx="4608653" cy="4734917"/>
          </a:xfrm>
          <a:prstGeom prst="rect">
            <a:avLst/>
          </a:prstGeom>
        </p:spPr>
      </p:pic>
      <p:pic>
        <p:nvPicPr>
          <p:cNvPr id="4" name="Picture 3">
            <a:extLst>
              <a:ext uri="{FF2B5EF4-FFF2-40B4-BE49-F238E27FC236}">
                <a16:creationId xmlns:a16="http://schemas.microsoft.com/office/drawing/2014/main" id="{DE0CBCF8-AF45-6216-EB99-233B9AC96EA7}"/>
              </a:ext>
            </a:extLst>
          </p:cNvPr>
          <p:cNvPicPr>
            <a:picLocks noChangeAspect="1"/>
          </p:cNvPicPr>
          <p:nvPr/>
        </p:nvPicPr>
        <p:blipFill>
          <a:blip r:embed="rId4"/>
          <a:stretch>
            <a:fillRect/>
          </a:stretch>
        </p:blipFill>
        <p:spPr>
          <a:xfrm>
            <a:off x="6313599" y="714436"/>
            <a:ext cx="4608652" cy="4734917"/>
          </a:xfrm>
          <a:prstGeom prst="rect">
            <a:avLst/>
          </a:prstGeom>
        </p:spPr>
      </p:pic>
      <p:sp>
        <p:nvSpPr>
          <p:cNvPr id="5" name="Content Placeholder 2">
            <a:extLst>
              <a:ext uri="{FF2B5EF4-FFF2-40B4-BE49-F238E27FC236}">
                <a16:creationId xmlns:a16="http://schemas.microsoft.com/office/drawing/2014/main" id="{C60B3E42-E5D2-9AB3-4376-888F5C1436B7}"/>
              </a:ext>
            </a:extLst>
          </p:cNvPr>
          <p:cNvSpPr txBox="1">
            <a:spLocks/>
          </p:cNvSpPr>
          <p:nvPr/>
        </p:nvSpPr>
        <p:spPr>
          <a:xfrm>
            <a:off x="1482452" y="5283904"/>
            <a:ext cx="9439799" cy="736910"/>
          </a:xfrm>
          <a:prstGeom prst="rect">
            <a:avLst/>
          </a:prstGeom>
        </p:spPr>
        <p:txBody>
          <a:bodyPr vert="horz" lIns="91440" tIns="45720" rIns="91440" bIns="45720" rtlCol="0" anchor="ct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pPr marL="0" indent="0" algn="ctr">
              <a:lnSpc>
                <a:spcPct val="110000"/>
              </a:lnSpc>
              <a:buNone/>
            </a:pPr>
            <a:r>
              <a:rPr lang="en-US" dirty="0">
                <a:latin typeface="HelveticaNeue" panose="02000503000000020004" pitchFamily="2" charset="0"/>
              </a:rPr>
              <a:t>Loss = - (1/N) * ∑[</a:t>
            </a:r>
            <a:r>
              <a:rPr lang="en-US" dirty="0" err="1">
                <a:latin typeface="HelveticaNeue" panose="02000503000000020004" pitchFamily="2" charset="0"/>
              </a:rPr>
              <a:t>y_i</a:t>
            </a:r>
            <a:r>
              <a:rPr lang="en-US" dirty="0">
                <a:latin typeface="HelveticaNeue" panose="02000503000000020004" pitchFamily="2" charset="0"/>
              </a:rPr>
              <a:t> * log(</a:t>
            </a:r>
            <a:r>
              <a:rPr lang="en-US" dirty="0" err="1">
                <a:latin typeface="HelveticaNeue" panose="02000503000000020004" pitchFamily="2" charset="0"/>
              </a:rPr>
              <a:t>p_i</a:t>
            </a:r>
            <a:r>
              <a:rPr lang="en-US" dirty="0">
                <a:latin typeface="HelveticaNeue" panose="02000503000000020004" pitchFamily="2" charset="0"/>
              </a:rPr>
              <a:t>) + (1 - </a:t>
            </a:r>
            <a:r>
              <a:rPr lang="en-US" dirty="0" err="1">
                <a:latin typeface="HelveticaNeue" panose="02000503000000020004" pitchFamily="2" charset="0"/>
              </a:rPr>
              <a:t>y_i</a:t>
            </a:r>
            <a:r>
              <a:rPr lang="en-US" dirty="0">
                <a:latin typeface="HelveticaNeue" panose="02000503000000020004" pitchFamily="2" charset="0"/>
              </a:rPr>
              <a:t>) * log(1 - </a:t>
            </a:r>
            <a:r>
              <a:rPr lang="en-US" dirty="0" err="1">
                <a:latin typeface="HelveticaNeue" panose="02000503000000020004" pitchFamily="2" charset="0"/>
              </a:rPr>
              <a:t>p_i</a:t>
            </a:r>
            <a:r>
              <a:rPr lang="en-US" dirty="0">
                <a:latin typeface="HelveticaNeue" panose="02000503000000020004" pitchFamily="2" charset="0"/>
              </a:rPr>
              <a:t>)]</a:t>
            </a:r>
          </a:p>
        </p:txBody>
      </p:sp>
      <p:sp>
        <p:nvSpPr>
          <p:cNvPr id="8" name="TextBox 7">
            <a:extLst>
              <a:ext uri="{FF2B5EF4-FFF2-40B4-BE49-F238E27FC236}">
                <a16:creationId xmlns:a16="http://schemas.microsoft.com/office/drawing/2014/main" id="{4D4CDD9A-492B-665E-40C6-D5F9BFE2B1BB}"/>
              </a:ext>
            </a:extLst>
          </p:cNvPr>
          <p:cNvSpPr txBox="1"/>
          <p:nvPr/>
        </p:nvSpPr>
        <p:spPr>
          <a:xfrm>
            <a:off x="2393577" y="6056466"/>
            <a:ext cx="8336357" cy="373372"/>
          </a:xfrm>
          <a:prstGeom prst="rect">
            <a:avLst/>
          </a:prstGeom>
          <a:noFill/>
        </p:spPr>
        <p:txBody>
          <a:bodyPr wrap="square">
            <a:spAutoFit/>
          </a:bodyPr>
          <a:lstStyle/>
          <a:p>
            <a:pPr marL="0" indent="0">
              <a:lnSpc>
                <a:spcPct val="110000"/>
              </a:lnSpc>
              <a:buNone/>
            </a:pPr>
            <a:r>
              <a:rPr lang="en-US" dirty="0"/>
              <a:t>LRLR Log Loss: 1.2119    					          SVM Log Loss: 0.6059</a:t>
            </a:r>
          </a:p>
        </p:txBody>
      </p:sp>
      <p:sp>
        <p:nvSpPr>
          <p:cNvPr id="10" name="Slide Number Placeholder 9">
            <a:extLst>
              <a:ext uri="{FF2B5EF4-FFF2-40B4-BE49-F238E27FC236}">
                <a16:creationId xmlns:a16="http://schemas.microsoft.com/office/drawing/2014/main" id="{59DA57C9-E905-390C-110F-7B4666CE2611}"/>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908596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722F06-9FF3-F100-A402-D1BA2A2895D1}"/>
              </a:ext>
            </a:extLst>
          </p:cNvPr>
          <p:cNvSpPr>
            <a:spLocks noGrp="1"/>
          </p:cNvSpPr>
          <p:nvPr>
            <p:ph idx="1"/>
          </p:nvPr>
        </p:nvSpPr>
        <p:spPr>
          <a:xfrm>
            <a:off x="1055826" y="1524000"/>
            <a:ext cx="6442622" cy="5328564"/>
          </a:xfrm>
        </p:spPr>
        <p:txBody>
          <a:bodyPr>
            <a:normAutofit/>
          </a:bodyPr>
          <a:lstStyle/>
          <a:p>
            <a:r>
              <a:rPr lang="en-US" sz="1400" dirty="0">
                <a:latin typeface="Helvetica Neue" panose="02000503000000020004" pitchFamily="2" charset="0"/>
              </a:rPr>
              <a:t>B</a:t>
            </a:r>
            <a:r>
              <a:rPr lang="en-US" sz="1400" b="0" i="0" dirty="0">
                <a:effectLst/>
                <a:latin typeface="Helvetica Neue" panose="02000503000000020004" pitchFamily="2" charset="0"/>
              </a:rPr>
              <a:t>oth models often highlight features with "worst" or largest mean values, such as "</a:t>
            </a:r>
            <a:r>
              <a:rPr lang="en-US" sz="1400" b="0" i="0" dirty="0" err="1">
                <a:effectLst/>
                <a:latin typeface="Helvetica Neue" panose="02000503000000020004" pitchFamily="2" charset="0"/>
              </a:rPr>
              <a:t>texture_worst</a:t>
            </a:r>
            <a:r>
              <a:rPr lang="en-US" sz="1400" b="0" i="0" dirty="0">
                <a:effectLst/>
                <a:latin typeface="Helvetica Neue" panose="02000503000000020004" pitchFamily="2" charset="0"/>
              </a:rPr>
              <a:t>," as particularly important. </a:t>
            </a:r>
          </a:p>
          <a:p>
            <a:r>
              <a:rPr lang="en-US" sz="1400" b="0" i="0" dirty="0">
                <a:effectLst/>
                <a:latin typeface="Helvetica Neue" panose="02000503000000020004" pitchFamily="2" charset="0"/>
              </a:rPr>
              <a:t>Despite both models exhibiting equal accuracy, Logistic Regression with Lasso's feature selection might facilitate improved generalization, especially when handling new, unseen data, thanks to its pre-identified subset of influential features.</a:t>
            </a:r>
          </a:p>
          <a:p>
            <a:r>
              <a:rPr lang="en-US" sz="1400" dirty="0">
                <a:latin typeface="Helvetica Neue" panose="02000503000000020004" pitchFamily="2" charset="0"/>
              </a:rPr>
              <a:t>However, due to the sever consequence of misclassification for this particular problem, I would hesitate to deploy these models </a:t>
            </a:r>
            <a:r>
              <a:rPr lang="en-US" sz="1400" i="1" dirty="0">
                <a:latin typeface="Helvetica Neue" panose="02000503000000020004" pitchFamily="2" charset="0"/>
              </a:rPr>
              <a:t>as they are </a:t>
            </a:r>
            <a:r>
              <a:rPr lang="en-US" sz="1400" dirty="0">
                <a:latin typeface="Helvetica Neue" panose="02000503000000020004" pitchFamily="2" charset="0"/>
              </a:rPr>
              <a:t>to be used to diagnose a breast tumor as benign or malignant. </a:t>
            </a:r>
            <a:endParaRPr lang="en-US" sz="1400" dirty="0"/>
          </a:p>
          <a:p>
            <a:pPr marL="0" indent="0">
              <a:lnSpc>
                <a:spcPct val="110000"/>
              </a:lnSpc>
              <a:buNone/>
            </a:pPr>
            <a:endParaRPr lang="en-US" sz="1300" dirty="0"/>
          </a:p>
        </p:txBody>
      </p:sp>
      <p:sp>
        <p:nvSpPr>
          <p:cNvPr id="17" name="Rectangle 16">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nk ribbon on a black background&#10;&#10;Description automatically generated">
            <a:extLst>
              <a:ext uri="{FF2B5EF4-FFF2-40B4-BE49-F238E27FC236}">
                <a16:creationId xmlns:a16="http://schemas.microsoft.com/office/drawing/2014/main" id="{D35B9C20-610F-493D-9D51-3EB0BE19A2B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5660" r="16433"/>
          <a:stretch/>
        </p:blipFill>
        <p:spPr>
          <a:xfrm>
            <a:off x="7534656" y="227"/>
            <a:ext cx="4657039" cy="6858000"/>
          </a:xfrm>
          <a:prstGeom prst="rect">
            <a:avLst/>
          </a:prstGeom>
        </p:spPr>
      </p:pic>
      <p:pic>
        <p:nvPicPr>
          <p:cNvPr id="19" name="Picture 18">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
        <p:nvSpPr>
          <p:cNvPr id="4" name="TextBox 3">
            <a:extLst>
              <a:ext uri="{FF2B5EF4-FFF2-40B4-BE49-F238E27FC236}">
                <a16:creationId xmlns:a16="http://schemas.microsoft.com/office/drawing/2014/main" id="{C7E3BD83-7E0C-BB61-76F8-FB0D0AF76F99}"/>
              </a:ext>
            </a:extLst>
          </p:cNvPr>
          <p:cNvSpPr txBox="1"/>
          <p:nvPr/>
        </p:nvSpPr>
        <p:spPr>
          <a:xfrm>
            <a:off x="9616952" y="6658172"/>
            <a:ext cx="257474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pngimg.com/download/477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7" name="Title 2">
            <a:extLst>
              <a:ext uri="{FF2B5EF4-FFF2-40B4-BE49-F238E27FC236}">
                <a16:creationId xmlns:a16="http://schemas.microsoft.com/office/drawing/2014/main" id="{47EA8297-33EE-C31E-D4FD-5CB8A55AC07A}"/>
              </a:ext>
            </a:extLst>
          </p:cNvPr>
          <p:cNvSpPr>
            <a:spLocks noGrp="1"/>
          </p:cNvSpPr>
          <p:nvPr>
            <p:ph type="title"/>
          </p:nvPr>
        </p:nvSpPr>
        <p:spPr>
          <a:xfrm>
            <a:off x="2116834" y="766701"/>
            <a:ext cx="3979166" cy="577357"/>
          </a:xfrm>
          <a:solidFill>
            <a:srgbClr val="2B3B35"/>
          </a:solidFill>
        </p:spPr>
        <p:txBody>
          <a:bodyPr/>
          <a:lstStyle/>
          <a:p>
            <a:pPr algn="l"/>
            <a:r>
              <a:rPr lang="en-US" dirty="0"/>
              <a:t>Conclusion</a:t>
            </a:r>
          </a:p>
        </p:txBody>
      </p:sp>
      <p:sp>
        <p:nvSpPr>
          <p:cNvPr id="8" name="Slide Number Placeholder 7">
            <a:extLst>
              <a:ext uri="{FF2B5EF4-FFF2-40B4-BE49-F238E27FC236}">
                <a16:creationId xmlns:a16="http://schemas.microsoft.com/office/drawing/2014/main" id="{65E1A53B-D16A-EA74-42C0-97A6D411145F}"/>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535476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nk ribbon on a black background&#10;&#10;Description automatically generated">
            <a:extLst>
              <a:ext uri="{FF2B5EF4-FFF2-40B4-BE49-F238E27FC236}">
                <a16:creationId xmlns:a16="http://schemas.microsoft.com/office/drawing/2014/main" id="{A12929A8-9BD4-4EB1-D3CB-4A822C3582A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5660" r="16433"/>
          <a:stretch/>
        </p:blipFill>
        <p:spPr>
          <a:xfrm>
            <a:off x="7534656" y="227"/>
            <a:ext cx="4657039" cy="6858000"/>
          </a:xfrm>
          <a:prstGeom prst="rect">
            <a:avLst/>
          </a:prstGeom>
        </p:spPr>
      </p:pic>
      <p:pic>
        <p:nvPicPr>
          <p:cNvPr id="22" name="Picture 21">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
        <p:nvSpPr>
          <p:cNvPr id="6" name="TextBox 5">
            <a:extLst>
              <a:ext uri="{FF2B5EF4-FFF2-40B4-BE49-F238E27FC236}">
                <a16:creationId xmlns:a16="http://schemas.microsoft.com/office/drawing/2014/main" id="{62A43DD5-2724-7308-D175-735C7A86DAD6}"/>
              </a:ext>
            </a:extLst>
          </p:cNvPr>
          <p:cNvSpPr txBox="1"/>
          <p:nvPr/>
        </p:nvSpPr>
        <p:spPr>
          <a:xfrm>
            <a:off x="9616952" y="6658172"/>
            <a:ext cx="257474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pngimg.com/download/477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23" name="Content Placeholder 22">
            <a:extLst>
              <a:ext uri="{FF2B5EF4-FFF2-40B4-BE49-F238E27FC236}">
                <a16:creationId xmlns:a16="http://schemas.microsoft.com/office/drawing/2014/main" id="{59625BBC-0AB8-E943-9A10-94FBFCDCD5DE}"/>
              </a:ext>
            </a:extLst>
          </p:cNvPr>
          <p:cNvSpPr>
            <a:spLocks noGrp="1"/>
          </p:cNvSpPr>
          <p:nvPr>
            <p:ph idx="1"/>
          </p:nvPr>
        </p:nvSpPr>
        <p:spPr>
          <a:xfrm>
            <a:off x="1574453" y="2536346"/>
            <a:ext cx="5306536" cy="4341745"/>
          </a:xfrm>
        </p:spPr>
        <p:txBody>
          <a:bodyPr/>
          <a:lstStyle/>
          <a:p>
            <a:r>
              <a:rPr lang="en-US" dirty="0"/>
              <a:t>DTSA 5509 Course materials</a:t>
            </a:r>
          </a:p>
          <a:p>
            <a:r>
              <a:rPr lang="en-US" dirty="0"/>
              <a:t>James, Gareth, et al. An Introduction to Statistical Learning with Applications in R, second edition. Springer, 2013</a:t>
            </a:r>
          </a:p>
          <a:p>
            <a:r>
              <a:rPr lang="en-US" b="0" i="0" dirty="0">
                <a:effectLst/>
                <a:latin typeface="Helvetica Neue" panose="02000503000000020004" pitchFamily="2" charset="0"/>
              </a:rPr>
              <a:t>Dataset:  </a:t>
            </a:r>
            <a:r>
              <a:rPr lang="en-US" b="0" i="0" dirty="0">
                <a:effectLst/>
                <a:latin typeface="Helvetica Neue" panose="02000503000000020004" pitchFamily="2" charset="0"/>
                <a:hlinkClick r:id="rId8">
                  <a:extLst>
                    <a:ext uri="{A12FA001-AC4F-418D-AE19-62706E023703}">
                      <ahyp:hlinkClr xmlns:ahyp="http://schemas.microsoft.com/office/drawing/2018/hyperlinkcolor" val="tx"/>
                    </a:ext>
                  </a:extLst>
                </a:hlinkClick>
              </a:rPr>
              <a:t>https://www.kaggle.com/datasets/yasserh/breast-cancer-dataset</a:t>
            </a:r>
            <a:endParaRPr lang="en-US" b="0" i="0" dirty="0">
              <a:effectLst/>
              <a:latin typeface="Helvetica Neue" panose="02000503000000020004" pitchFamily="2" charset="0"/>
            </a:endParaRPr>
          </a:p>
          <a:p>
            <a:r>
              <a:rPr lang="en-US" dirty="0">
                <a:latin typeface="Helvetica Neue" panose="02000503000000020004" pitchFamily="2" charset="0"/>
              </a:rPr>
              <a:t>GitHub repo: </a:t>
            </a:r>
            <a:r>
              <a:rPr lang="en-US" u="sng" dirty="0">
                <a:latin typeface="Helvetica Neue" panose="02000503000000020004" pitchFamily="2" charset="0"/>
              </a:rPr>
              <a:t>https://</a:t>
            </a:r>
            <a:r>
              <a:rPr lang="en-US" u="sng" dirty="0" err="1">
                <a:latin typeface="Helvetica Neue" panose="02000503000000020004" pitchFamily="2" charset="0"/>
              </a:rPr>
              <a:t>github.com</a:t>
            </a:r>
            <a:r>
              <a:rPr lang="en-US" u="sng" dirty="0">
                <a:latin typeface="Helvetica Neue" panose="02000503000000020004" pitchFamily="2" charset="0"/>
              </a:rPr>
              <a:t>/</a:t>
            </a:r>
            <a:r>
              <a:rPr lang="en-US" u="sng" dirty="0" err="1">
                <a:latin typeface="Helvetica Neue" panose="02000503000000020004" pitchFamily="2" charset="0"/>
              </a:rPr>
              <a:t>rvanosdol</a:t>
            </a:r>
            <a:r>
              <a:rPr lang="en-US" u="sng" dirty="0">
                <a:latin typeface="Helvetica Neue" panose="02000503000000020004" pitchFamily="2" charset="0"/>
              </a:rPr>
              <a:t>/</a:t>
            </a:r>
            <a:r>
              <a:rPr lang="en-US" u="sng" dirty="0" err="1">
                <a:latin typeface="Helvetica Neue" panose="02000503000000020004" pitchFamily="2" charset="0"/>
              </a:rPr>
              <a:t>BreastCancerPredictions</a:t>
            </a:r>
            <a:endParaRPr lang="en-US" b="0" i="0" u="sng" dirty="0">
              <a:effectLst/>
              <a:latin typeface="Helvetica Neue" panose="02000503000000020004" pitchFamily="2" charset="0"/>
            </a:endParaRPr>
          </a:p>
          <a:p>
            <a:endParaRPr lang="en-US" dirty="0"/>
          </a:p>
          <a:p>
            <a:endParaRPr lang="en-US" dirty="0"/>
          </a:p>
        </p:txBody>
      </p:sp>
      <p:sp>
        <p:nvSpPr>
          <p:cNvPr id="24" name="Title 2">
            <a:extLst>
              <a:ext uri="{FF2B5EF4-FFF2-40B4-BE49-F238E27FC236}">
                <a16:creationId xmlns:a16="http://schemas.microsoft.com/office/drawing/2014/main" id="{A7AB9926-9795-E04E-37D3-A8814E9EC4AC}"/>
              </a:ext>
            </a:extLst>
          </p:cNvPr>
          <p:cNvSpPr>
            <a:spLocks noGrp="1"/>
          </p:cNvSpPr>
          <p:nvPr>
            <p:ph type="title"/>
          </p:nvPr>
        </p:nvSpPr>
        <p:spPr>
          <a:xfrm>
            <a:off x="2116834" y="1090247"/>
            <a:ext cx="3979166" cy="1008185"/>
          </a:xfrm>
          <a:solidFill>
            <a:srgbClr val="2B3B35"/>
          </a:solidFill>
        </p:spPr>
        <p:txBody>
          <a:bodyPr>
            <a:normAutofit/>
          </a:bodyPr>
          <a:lstStyle/>
          <a:p>
            <a:pPr algn="ctr"/>
            <a:r>
              <a:rPr lang="en-US" dirty="0"/>
              <a:t>References</a:t>
            </a:r>
          </a:p>
        </p:txBody>
      </p:sp>
      <p:sp>
        <p:nvSpPr>
          <p:cNvPr id="25" name="Slide Number Placeholder 24">
            <a:extLst>
              <a:ext uri="{FF2B5EF4-FFF2-40B4-BE49-F238E27FC236}">
                <a16:creationId xmlns:a16="http://schemas.microsoft.com/office/drawing/2014/main" id="{800D068E-F818-7404-704E-EC132955E1F8}"/>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971972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3BBAF34-367D-4E18-A62E-4602BD908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432" y="-2718"/>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9A4CF08-858A-49E4-B707-4E7585D11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938E62-910D-4D69-AA09-567AAAC37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4E54C6-D084-4BC8-B3F9-8B9EC22A6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5" y="0"/>
            <a:ext cx="65268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722F06-9FF3-F100-A402-D1BA2A2895D1}"/>
              </a:ext>
            </a:extLst>
          </p:cNvPr>
          <p:cNvSpPr>
            <a:spLocks noGrp="1"/>
          </p:cNvSpPr>
          <p:nvPr>
            <p:ph idx="1"/>
          </p:nvPr>
        </p:nvSpPr>
        <p:spPr>
          <a:xfrm>
            <a:off x="1297432" y="863600"/>
            <a:ext cx="5578855" cy="5537200"/>
          </a:xfrm>
        </p:spPr>
        <p:txBody>
          <a:bodyPr>
            <a:normAutofit fontScale="92500"/>
          </a:bodyPr>
          <a:lstStyle/>
          <a:p>
            <a:pPr marL="0" indent="0">
              <a:lnSpc>
                <a:spcPct val="110000"/>
              </a:lnSpc>
              <a:buNone/>
            </a:pPr>
            <a:r>
              <a:rPr lang="en-US" b="1" i="0" dirty="0">
                <a:effectLst/>
                <a:latin typeface="Helvetica Neue" panose="02000503000000020004" pitchFamily="2" charset="0"/>
              </a:rPr>
              <a:t>Project Description:</a:t>
            </a:r>
            <a:r>
              <a:rPr lang="en-US" b="0" i="0" dirty="0">
                <a:effectLst/>
                <a:latin typeface="Helvetica Neue" panose="02000503000000020004" pitchFamily="2" charset="0"/>
              </a:rPr>
              <a:t> </a:t>
            </a:r>
          </a:p>
          <a:p>
            <a:pPr marL="0" indent="0" algn="just">
              <a:lnSpc>
                <a:spcPct val="110000"/>
              </a:lnSpc>
              <a:buNone/>
            </a:pPr>
            <a:br>
              <a:rPr lang="en-US" b="0" i="0" dirty="0">
                <a:effectLst/>
                <a:latin typeface="Helvetica Neue" panose="02000503000000020004" pitchFamily="2" charset="0"/>
              </a:rPr>
            </a:br>
            <a:r>
              <a:rPr lang="en-US" b="0" i="0" dirty="0">
                <a:effectLst/>
                <a:latin typeface="Helvetica Neue" panose="02000503000000020004" pitchFamily="2" charset="0"/>
              </a:rPr>
              <a:t>Breast cancer is a critical healthcare concern, and accurate classification is pivotal for timely diagnosis and effective treatment. In this exploratory data analysis project, machine learning techniques such as logistic regression and support vector machines are used to predict breast cancer classifications with precision.</a:t>
            </a:r>
          </a:p>
          <a:p>
            <a:pPr marL="0" indent="0">
              <a:lnSpc>
                <a:spcPct val="110000"/>
              </a:lnSpc>
              <a:buNone/>
            </a:pPr>
            <a:endParaRPr lang="en-US" b="0" i="0" dirty="0">
              <a:effectLst/>
              <a:latin typeface="Helvetica Neue" panose="02000503000000020004" pitchFamily="2" charset="0"/>
            </a:endParaRPr>
          </a:p>
          <a:p>
            <a:pPr marL="0" indent="0">
              <a:lnSpc>
                <a:spcPct val="110000"/>
              </a:lnSpc>
              <a:buNone/>
            </a:pPr>
            <a:r>
              <a:rPr lang="en-US" b="0" i="0" dirty="0">
                <a:effectLst/>
                <a:latin typeface="Helvetica Neue" panose="02000503000000020004" pitchFamily="2" charset="0"/>
              </a:rPr>
              <a:t>The breast-</a:t>
            </a:r>
            <a:r>
              <a:rPr lang="en-US" b="0" i="0" dirty="0" err="1">
                <a:effectLst/>
                <a:latin typeface="Helvetica Neue" panose="02000503000000020004" pitchFamily="2" charset="0"/>
              </a:rPr>
              <a:t>cancer.csv</a:t>
            </a:r>
            <a:r>
              <a:rPr lang="en-US" b="0" i="0" dirty="0">
                <a:effectLst/>
                <a:latin typeface="Helvetica Neue" panose="02000503000000020004" pitchFamily="2" charset="0"/>
              </a:rPr>
              <a:t> dataset used in this EDA is available on Kaggle:  </a:t>
            </a:r>
          </a:p>
          <a:p>
            <a:pPr marL="0" indent="0">
              <a:lnSpc>
                <a:spcPct val="110000"/>
              </a:lnSpc>
              <a:buNone/>
            </a:pPr>
            <a:r>
              <a:rPr lang="en-US" b="0" i="0" u="sng" dirty="0">
                <a:effectLst/>
                <a:latin typeface="Helvetica Neue" panose="02000503000000020004" pitchFamily="2" charset="0"/>
                <a:hlinkClick r:id="rId3">
                  <a:extLst>
                    <a:ext uri="{A12FA001-AC4F-418D-AE19-62706E023703}">
                      <ahyp:hlinkClr xmlns:ahyp="http://schemas.microsoft.com/office/drawing/2018/hyperlinkcolor" val="tx"/>
                    </a:ext>
                  </a:extLst>
                </a:hlinkClick>
              </a:rPr>
              <a:t>https://www.kaggle.com/datasets/yasserh/breast-cancer-dataset</a:t>
            </a:r>
            <a:endParaRPr lang="en-US" b="0" i="0" dirty="0">
              <a:effectLst/>
              <a:latin typeface="Helvetica Neue" panose="02000503000000020004" pitchFamily="2" charset="0"/>
            </a:endParaRPr>
          </a:p>
          <a:p>
            <a:pPr marL="0" indent="0">
              <a:lnSpc>
                <a:spcPct val="110000"/>
              </a:lnSpc>
              <a:buNone/>
            </a:pPr>
            <a:endParaRPr lang="en-US" sz="1500" dirty="0"/>
          </a:p>
        </p:txBody>
      </p:sp>
      <p:sp>
        <p:nvSpPr>
          <p:cNvPr id="19" name="Rectangle 18">
            <a:extLst>
              <a:ext uri="{FF2B5EF4-FFF2-40B4-BE49-F238E27FC236}">
                <a16:creationId xmlns:a16="http://schemas.microsoft.com/office/drawing/2014/main" id="{777713DB-A0B1-4507-9991-B6DCAE436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3970"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nk ribbon on a black background&#10;&#10;Description automatically generated">
            <a:extLst>
              <a:ext uri="{FF2B5EF4-FFF2-40B4-BE49-F238E27FC236}">
                <a16:creationId xmlns:a16="http://schemas.microsoft.com/office/drawing/2014/main" id="{69F27AD4-8EDE-960B-3214-C9CA3071EFF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5660" r="16433"/>
          <a:stretch/>
        </p:blipFill>
        <p:spPr>
          <a:xfrm>
            <a:off x="7534656" y="227"/>
            <a:ext cx="4657039" cy="6858000"/>
          </a:xfrm>
          <a:prstGeom prst="rect">
            <a:avLst/>
          </a:prstGeom>
        </p:spPr>
      </p:pic>
      <p:pic>
        <p:nvPicPr>
          <p:cNvPr id="21" name="Picture 20">
            <a:extLst>
              <a:ext uri="{FF2B5EF4-FFF2-40B4-BE49-F238E27FC236}">
                <a16:creationId xmlns:a16="http://schemas.microsoft.com/office/drawing/2014/main" id="{A9A96FF2-ACD7-48C4-BCE1-FC7F421086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extLst>
              <a:ext uri="{28A0092B-C50C-407E-A947-70E740481C1C}">
                <a14:useLocalDpi xmlns:a14="http://schemas.microsoft.com/office/drawing/2010/main" val="0"/>
              </a:ext>
            </a:extLst>
          </a:blip>
          <a:stretch>
            <a:fillRect/>
          </a:stretch>
        </p:blipFill>
        <p:spPr>
          <a:xfrm>
            <a:off x="7542372" y="0"/>
            <a:ext cx="4649628" cy="6858000"/>
          </a:xfrm>
          <a:prstGeom prst="rect">
            <a:avLst/>
          </a:prstGeom>
        </p:spPr>
      </p:pic>
      <p:sp>
        <p:nvSpPr>
          <p:cNvPr id="6" name="TextBox 5">
            <a:extLst>
              <a:ext uri="{FF2B5EF4-FFF2-40B4-BE49-F238E27FC236}">
                <a16:creationId xmlns:a16="http://schemas.microsoft.com/office/drawing/2014/main" id="{16883A45-314B-FF0D-6C96-B982E0659883}"/>
              </a:ext>
            </a:extLst>
          </p:cNvPr>
          <p:cNvSpPr txBox="1"/>
          <p:nvPr/>
        </p:nvSpPr>
        <p:spPr>
          <a:xfrm>
            <a:off x="9616952" y="6658172"/>
            <a:ext cx="2574743"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pngimg.com/download/477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7" name="Slide Number Placeholder 6">
            <a:extLst>
              <a:ext uri="{FF2B5EF4-FFF2-40B4-BE49-F238E27FC236}">
                <a16:creationId xmlns:a16="http://schemas.microsoft.com/office/drawing/2014/main" id="{A208CC09-19B9-42D1-010A-603454A5C63C}"/>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86531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5AD9AE-4B16-8FBD-23C9-4051C849DAF5}"/>
              </a:ext>
            </a:extLst>
          </p:cNvPr>
          <p:cNvSpPr>
            <a:spLocks noGrp="1"/>
          </p:cNvSpPr>
          <p:nvPr>
            <p:ph idx="1"/>
          </p:nvPr>
        </p:nvSpPr>
        <p:spPr>
          <a:xfrm>
            <a:off x="1013856" y="16335"/>
            <a:ext cx="9572612" cy="6972300"/>
          </a:xfrm>
          <a:solidFill>
            <a:srgbClr val="2B3B35"/>
          </a:solidFill>
        </p:spPr>
        <p:txBody>
          <a:bodyPr>
            <a:normAutofit fontScale="47500" lnSpcReduction="20000"/>
          </a:bodyPr>
          <a:lstStyle/>
          <a:p>
            <a:pPr algn="l">
              <a:spcBef>
                <a:spcPts val="400"/>
              </a:spcBef>
              <a:spcAft>
                <a:spcPts val="0"/>
              </a:spcAft>
              <a:buFont typeface="Arial" panose="020B0604020202020204" pitchFamily="34" charset="0"/>
              <a:buChar char="•"/>
            </a:pPr>
            <a:r>
              <a:rPr lang="en-US" b="1" i="0" dirty="0">
                <a:effectLst/>
                <a:latin typeface="Helvetica Neue" panose="02000503000000020004" pitchFamily="2" charset="0"/>
              </a:rPr>
              <a:t>id:</a:t>
            </a:r>
            <a:r>
              <a:rPr lang="en-US" b="0" i="0" dirty="0">
                <a:effectLst/>
                <a:latin typeface="Helvetica Neue" panose="02000503000000020004" pitchFamily="2" charset="0"/>
              </a:rPr>
              <a:t> Unique ID for each observation.</a:t>
            </a:r>
          </a:p>
          <a:p>
            <a:pPr algn="l">
              <a:spcBef>
                <a:spcPts val="400"/>
              </a:spcBef>
              <a:spcAft>
                <a:spcPts val="0"/>
              </a:spcAft>
              <a:buFont typeface="Arial" panose="020B0604020202020204" pitchFamily="34" charset="0"/>
              <a:buChar char="•"/>
            </a:pPr>
            <a:r>
              <a:rPr lang="en-US" b="1" i="0" dirty="0">
                <a:effectLst/>
                <a:latin typeface="Helvetica Neue" panose="02000503000000020004" pitchFamily="2" charset="0"/>
              </a:rPr>
              <a:t>diagnosis:</a:t>
            </a:r>
            <a:r>
              <a:rPr lang="en-US" b="0" i="0" dirty="0">
                <a:effectLst/>
                <a:latin typeface="Helvetica Neue" panose="02000503000000020004" pitchFamily="2" charset="0"/>
              </a:rPr>
              <a:t> The target variable that classifies the tumor as either "M" for Malignant or "B" for Benign.</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radius_mean</a:t>
            </a:r>
            <a:r>
              <a:rPr lang="en-US" b="1" i="0" dirty="0">
                <a:effectLst/>
                <a:latin typeface="Helvetica Neue" panose="02000503000000020004" pitchFamily="2" charset="0"/>
              </a:rPr>
              <a:t>:</a:t>
            </a:r>
            <a:r>
              <a:rPr lang="en-US" b="0" i="0" dirty="0">
                <a:effectLst/>
                <a:latin typeface="Helvetica Neue" panose="02000503000000020004" pitchFamily="2" charset="0"/>
              </a:rPr>
              <a:t> The mean of distances from the center of the tumor to points on its perimeter. It represents the average size of the radius of the tumor.</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texture_mean</a:t>
            </a:r>
            <a:r>
              <a:rPr lang="en-US" b="1" i="0" dirty="0">
                <a:effectLst/>
                <a:latin typeface="Helvetica Neue" panose="02000503000000020004" pitchFamily="2" charset="0"/>
              </a:rPr>
              <a:t>:</a:t>
            </a:r>
            <a:r>
              <a:rPr lang="en-US" b="0" i="0" dirty="0">
                <a:effectLst/>
                <a:latin typeface="Helvetica Neue" panose="02000503000000020004" pitchFamily="2" charset="0"/>
              </a:rPr>
              <a:t> A measure of the variation in grayscale intensity in the image, which reflects the texture of the tumor.</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perimeter_mean</a:t>
            </a:r>
            <a:r>
              <a:rPr lang="en-US" b="1" i="0" dirty="0">
                <a:effectLst/>
                <a:latin typeface="Helvetica Neue" panose="02000503000000020004" pitchFamily="2" charset="0"/>
              </a:rPr>
              <a:t>:</a:t>
            </a:r>
            <a:r>
              <a:rPr lang="en-US" b="0" i="0" dirty="0">
                <a:effectLst/>
                <a:latin typeface="Helvetica Neue" panose="02000503000000020004" pitchFamily="2" charset="0"/>
              </a:rPr>
              <a:t> The average circumference or length of the tumor's boundary.</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area_mean</a:t>
            </a:r>
            <a:r>
              <a:rPr lang="en-US" b="1" i="0" dirty="0">
                <a:effectLst/>
                <a:latin typeface="Helvetica Neue" panose="02000503000000020004" pitchFamily="2" charset="0"/>
              </a:rPr>
              <a:t>:</a:t>
            </a:r>
            <a:r>
              <a:rPr lang="en-US" b="0" i="0" dirty="0">
                <a:effectLst/>
                <a:latin typeface="Helvetica Neue" panose="02000503000000020004" pitchFamily="2" charset="0"/>
              </a:rPr>
              <a:t> The average size of the tumor's area, calculated as </a:t>
            </a:r>
            <a:r>
              <a:rPr lang="el-GR" b="0" i="0" dirty="0">
                <a:effectLst/>
                <a:latin typeface="Helvetica Neue" panose="02000503000000020004" pitchFamily="2" charset="0"/>
              </a:rPr>
              <a:t>π </a:t>
            </a:r>
            <a:r>
              <a:rPr lang="en-US" b="0" i="0" dirty="0">
                <a:effectLst/>
                <a:latin typeface="Helvetica Neue" panose="02000503000000020004" pitchFamily="2" charset="0"/>
              </a:rPr>
              <a:t>times the square of the </a:t>
            </a:r>
            <a:r>
              <a:rPr lang="en-US" b="0" i="0" dirty="0" err="1">
                <a:effectLst/>
                <a:latin typeface="Helvetica Neue" panose="02000503000000020004" pitchFamily="2" charset="0"/>
              </a:rPr>
              <a:t>radius_mean</a:t>
            </a:r>
            <a:r>
              <a:rPr lang="en-US" b="0" i="0" dirty="0">
                <a:effectLst/>
                <a:latin typeface="Helvetica Neue" panose="02000503000000020004" pitchFamily="2" charset="0"/>
              </a:rPr>
              <a:t>.</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smoothness_mean</a:t>
            </a:r>
            <a:r>
              <a:rPr lang="en-US" b="1" i="0" dirty="0">
                <a:effectLst/>
                <a:latin typeface="Helvetica Neue" panose="02000503000000020004" pitchFamily="2" charset="0"/>
              </a:rPr>
              <a:t>:</a:t>
            </a:r>
            <a:r>
              <a:rPr lang="en-US" b="0" i="0" dirty="0">
                <a:effectLst/>
                <a:latin typeface="Helvetica Neue" panose="02000503000000020004" pitchFamily="2" charset="0"/>
              </a:rPr>
              <a:t> A measure of the smoothness of the tumor's boundary. It quantifies how irregular or rough the tumor's perimeter is.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compactness_mean</a:t>
            </a:r>
            <a:r>
              <a:rPr lang="en-US" b="1" i="0" dirty="0">
                <a:effectLst/>
                <a:latin typeface="Helvetica Neue" panose="02000503000000020004" pitchFamily="2" charset="0"/>
              </a:rPr>
              <a:t>:</a:t>
            </a:r>
            <a:r>
              <a:rPr lang="en-US" b="0" i="0" dirty="0">
                <a:effectLst/>
                <a:latin typeface="Helvetica Neue" panose="02000503000000020004" pitchFamily="2" charset="0"/>
              </a:rPr>
              <a:t> Combines information about the perimeter and area to describe the compactness or shape of the tumor.</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concavity_mean</a:t>
            </a:r>
            <a:r>
              <a:rPr lang="en-US" b="1" i="0" dirty="0">
                <a:effectLst/>
                <a:latin typeface="Helvetica Neue" panose="02000503000000020004" pitchFamily="2" charset="0"/>
              </a:rPr>
              <a:t>:</a:t>
            </a:r>
            <a:r>
              <a:rPr lang="en-US" b="0" i="0" dirty="0">
                <a:effectLst/>
                <a:latin typeface="Helvetica Neue" panose="02000503000000020004" pitchFamily="2" charset="0"/>
              </a:rPr>
              <a:t> Measures the severity of concave portions of the tumor boundary. It quantifies the presence of inward dents or hollow areas.</a:t>
            </a:r>
          </a:p>
          <a:p>
            <a:pPr algn="l">
              <a:spcBef>
                <a:spcPts val="400"/>
              </a:spcBef>
              <a:spcAft>
                <a:spcPts val="0"/>
              </a:spcAft>
              <a:buFont typeface="Arial" panose="020B0604020202020204" pitchFamily="34" charset="0"/>
              <a:buChar char="•"/>
            </a:pPr>
            <a:r>
              <a:rPr lang="en-US" b="1" i="0" dirty="0">
                <a:effectLst/>
                <a:latin typeface="Helvetica Neue" panose="02000503000000020004" pitchFamily="2" charset="0"/>
              </a:rPr>
              <a:t>concave </a:t>
            </a:r>
            <a:r>
              <a:rPr lang="en-US" b="1" i="0" dirty="0" err="1">
                <a:effectLst/>
                <a:latin typeface="Helvetica Neue" panose="02000503000000020004" pitchFamily="2" charset="0"/>
              </a:rPr>
              <a:t>points_mean</a:t>
            </a:r>
            <a:r>
              <a:rPr lang="en-US" b="1" i="0" dirty="0">
                <a:effectLst/>
                <a:latin typeface="Helvetica Neue" panose="02000503000000020004" pitchFamily="2" charset="0"/>
              </a:rPr>
              <a:t>:</a:t>
            </a:r>
            <a:r>
              <a:rPr lang="en-US" b="0" i="0" dirty="0">
                <a:effectLst/>
                <a:latin typeface="Helvetica Neue" panose="02000503000000020004" pitchFamily="2" charset="0"/>
              </a:rPr>
              <a:t> The number of concave points or inflection points on the tumor's boundary.</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symmetry_mean</a:t>
            </a:r>
            <a:r>
              <a:rPr lang="en-US" b="1" i="0" dirty="0">
                <a:effectLst/>
                <a:latin typeface="Helvetica Neue" panose="02000503000000020004" pitchFamily="2" charset="0"/>
              </a:rPr>
              <a:t>:</a:t>
            </a:r>
            <a:r>
              <a:rPr lang="en-US" b="0" i="0" dirty="0">
                <a:effectLst/>
                <a:latin typeface="Helvetica Neue" panose="02000503000000020004" pitchFamily="2" charset="0"/>
              </a:rPr>
              <a:t> A measure of symmetry in the tumor's shape.</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fractal_dimension_mean</a:t>
            </a:r>
            <a:r>
              <a:rPr lang="en-US" b="1" i="0" dirty="0">
                <a:effectLst/>
                <a:latin typeface="Helvetica Neue" panose="02000503000000020004" pitchFamily="2" charset="0"/>
              </a:rPr>
              <a:t>:</a:t>
            </a:r>
            <a:r>
              <a:rPr lang="en-US" b="0" i="0" dirty="0">
                <a:effectLst/>
                <a:latin typeface="Helvetica Neue" panose="02000503000000020004" pitchFamily="2" charset="0"/>
              </a:rPr>
              <a:t> A measure of the complexity of the tumor's boundary, often used for characterizing irregular shapes.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radius_se</a:t>
            </a:r>
            <a:r>
              <a:rPr lang="en-US" b="1" i="0" dirty="0">
                <a:effectLst/>
                <a:latin typeface="Helvetica Neue" panose="02000503000000020004" pitchFamily="2" charset="0"/>
              </a:rPr>
              <a:t>:</a:t>
            </a:r>
            <a:r>
              <a:rPr lang="en-US" b="0" i="0" dirty="0">
                <a:effectLst/>
                <a:latin typeface="Helvetica Neue" panose="02000503000000020004" pitchFamily="2" charset="0"/>
              </a:rPr>
              <a:t> The standard error of the radius, providing information about the variability of the radius measurements.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texture_se</a:t>
            </a:r>
            <a:r>
              <a:rPr lang="en-US" b="1" i="0" dirty="0">
                <a:effectLst/>
                <a:latin typeface="Helvetica Neue" panose="02000503000000020004" pitchFamily="2" charset="0"/>
              </a:rPr>
              <a:t>:</a:t>
            </a:r>
            <a:r>
              <a:rPr lang="en-US" b="0" i="0" dirty="0">
                <a:effectLst/>
                <a:latin typeface="Helvetica Neue" panose="02000503000000020004" pitchFamily="2" charset="0"/>
              </a:rPr>
              <a:t> The standard error of the texture measurements, indicating the variability in texture across samples.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perimeter_se</a:t>
            </a:r>
            <a:r>
              <a:rPr lang="en-US" b="0" i="0" dirty="0">
                <a:effectLst/>
                <a:latin typeface="Helvetica Neue" panose="02000503000000020004" pitchFamily="2" charset="0"/>
              </a:rPr>
              <a:t>: The standard error of the perimeter measurements, providing information about the variability in perimeter estimates.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area_se</a:t>
            </a:r>
            <a:r>
              <a:rPr lang="en-US" b="1" i="0" dirty="0">
                <a:effectLst/>
                <a:latin typeface="Helvetica Neue" panose="02000503000000020004" pitchFamily="2" charset="0"/>
              </a:rPr>
              <a:t>:</a:t>
            </a:r>
            <a:r>
              <a:rPr lang="en-US" b="0" i="0" dirty="0">
                <a:effectLst/>
                <a:latin typeface="Helvetica Neue" panose="02000503000000020004" pitchFamily="2" charset="0"/>
              </a:rPr>
              <a:t> The standard error of the area measurements, indicating the variability in area estimates.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smoothness_se</a:t>
            </a:r>
            <a:r>
              <a:rPr lang="en-US" b="1" i="0" dirty="0">
                <a:effectLst/>
                <a:latin typeface="Helvetica Neue" panose="02000503000000020004" pitchFamily="2" charset="0"/>
              </a:rPr>
              <a:t>:</a:t>
            </a:r>
            <a:r>
              <a:rPr lang="en-US" b="0" i="0" dirty="0">
                <a:effectLst/>
                <a:latin typeface="Helvetica Neue" panose="02000503000000020004" pitchFamily="2" charset="0"/>
              </a:rPr>
              <a:t> The standard error of the smoothness measurements, reflecting the variability in smoothness.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compactness_se</a:t>
            </a:r>
            <a:r>
              <a:rPr lang="en-US" b="1" i="0" dirty="0">
                <a:effectLst/>
                <a:latin typeface="Helvetica Neue" panose="02000503000000020004" pitchFamily="2" charset="0"/>
              </a:rPr>
              <a:t>:</a:t>
            </a:r>
            <a:r>
              <a:rPr lang="en-US" b="0" i="0" dirty="0">
                <a:effectLst/>
                <a:latin typeface="Helvetica Neue" panose="02000503000000020004" pitchFamily="2" charset="0"/>
              </a:rPr>
              <a:t> The standard error of the compactness measurements, indicating the variability in compactness.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concavity_se</a:t>
            </a:r>
            <a:r>
              <a:rPr lang="en-US" b="1" i="0" dirty="0">
                <a:effectLst/>
                <a:latin typeface="Helvetica Neue" panose="02000503000000020004" pitchFamily="2" charset="0"/>
              </a:rPr>
              <a:t>:</a:t>
            </a:r>
            <a:r>
              <a:rPr lang="en-US" b="0" i="0" dirty="0">
                <a:effectLst/>
                <a:latin typeface="Helvetica Neue" panose="02000503000000020004" pitchFamily="2" charset="0"/>
              </a:rPr>
              <a:t> The standard error of the concavity measurements, reflecting variability in concave portions.</a:t>
            </a:r>
          </a:p>
          <a:p>
            <a:pPr algn="l">
              <a:spcBef>
                <a:spcPts val="400"/>
              </a:spcBef>
              <a:spcAft>
                <a:spcPts val="0"/>
              </a:spcAft>
              <a:buFont typeface="Arial" panose="020B0604020202020204" pitchFamily="34" charset="0"/>
              <a:buChar char="•"/>
            </a:pPr>
            <a:r>
              <a:rPr lang="en-US" b="1" i="0" dirty="0">
                <a:effectLst/>
                <a:latin typeface="Helvetica Neue" panose="02000503000000020004" pitchFamily="2" charset="0"/>
              </a:rPr>
              <a:t>concave </a:t>
            </a:r>
            <a:r>
              <a:rPr lang="en-US" b="1" i="0" dirty="0" err="1">
                <a:effectLst/>
                <a:latin typeface="Helvetica Neue" panose="02000503000000020004" pitchFamily="2" charset="0"/>
              </a:rPr>
              <a:t>points_se</a:t>
            </a:r>
            <a:r>
              <a:rPr lang="en-US" b="1" i="0" dirty="0">
                <a:effectLst/>
                <a:latin typeface="Helvetica Neue" panose="02000503000000020004" pitchFamily="2" charset="0"/>
              </a:rPr>
              <a:t>:</a:t>
            </a:r>
            <a:r>
              <a:rPr lang="en-US" b="0" i="0" dirty="0">
                <a:effectLst/>
                <a:latin typeface="Helvetica Neue" panose="02000503000000020004" pitchFamily="2" charset="0"/>
              </a:rPr>
              <a:t> The standard error of the number of concave points, providing information about variability in inflection points.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symmetry_se</a:t>
            </a:r>
            <a:r>
              <a:rPr lang="en-US" b="1" i="0" dirty="0">
                <a:effectLst/>
                <a:latin typeface="Helvetica Neue" panose="02000503000000020004" pitchFamily="2" charset="0"/>
              </a:rPr>
              <a:t>:</a:t>
            </a:r>
            <a:r>
              <a:rPr lang="en-US" b="0" i="0" dirty="0">
                <a:effectLst/>
                <a:latin typeface="Helvetica Neue" panose="02000503000000020004" pitchFamily="2" charset="0"/>
              </a:rPr>
              <a:t> The standard error of the symmetry measurements, indicating variability in symmetry.</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fractal_dimension_se</a:t>
            </a:r>
            <a:r>
              <a:rPr lang="en-US" b="1" i="0" dirty="0">
                <a:effectLst/>
                <a:latin typeface="Helvetica Neue" panose="02000503000000020004" pitchFamily="2" charset="0"/>
              </a:rPr>
              <a:t>:</a:t>
            </a:r>
            <a:r>
              <a:rPr lang="en-US" b="0" i="0" dirty="0">
                <a:effectLst/>
                <a:latin typeface="Helvetica Neue" panose="02000503000000020004" pitchFamily="2" charset="0"/>
              </a:rPr>
              <a:t> The standard error of the fractal dimension measurements, reflecting variability in complexity.</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radius_worst</a:t>
            </a:r>
            <a:r>
              <a:rPr lang="en-US" b="1" i="0" dirty="0">
                <a:effectLst/>
                <a:latin typeface="Helvetica Neue" panose="02000503000000020004" pitchFamily="2" charset="0"/>
              </a:rPr>
              <a:t>:</a:t>
            </a:r>
            <a:r>
              <a:rPr lang="en-US" b="0" i="0" dirty="0">
                <a:effectLst/>
                <a:latin typeface="Helvetica Neue" panose="02000503000000020004" pitchFamily="2" charset="0"/>
              </a:rPr>
              <a:t> The "worst" or largest mean value of the tumor's radius among measurements from various images or samples.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texture_worst</a:t>
            </a:r>
            <a:r>
              <a:rPr lang="en-US" b="1" i="0" dirty="0">
                <a:effectLst/>
                <a:latin typeface="Helvetica Neue" panose="02000503000000020004" pitchFamily="2" charset="0"/>
              </a:rPr>
              <a:t>:</a:t>
            </a:r>
            <a:r>
              <a:rPr lang="en-US" b="0" i="0" dirty="0">
                <a:effectLst/>
                <a:latin typeface="Helvetica Neue" panose="02000503000000020004" pitchFamily="2" charset="0"/>
              </a:rPr>
              <a:t> The "worst" or largest mean value of texture among measurements from various images or samples.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perimeter_worst</a:t>
            </a:r>
            <a:r>
              <a:rPr lang="en-US" b="1" i="0" dirty="0">
                <a:effectLst/>
                <a:latin typeface="Helvetica Neue" panose="02000503000000020004" pitchFamily="2" charset="0"/>
              </a:rPr>
              <a:t>:</a:t>
            </a:r>
            <a:r>
              <a:rPr lang="en-US" b="0" i="0" dirty="0">
                <a:effectLst/>
                <a:latin typeface="Helvetica Neue" panose="02000503000000020004" pitchFamily="2" charset="0"/>
              </a:rPr>
              <a:t> The "worst" or largest mean value of the tumor's perimeter among measurements from various images or samples.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area_worst</a:t>
            </a:r>
            <a:r>
              <a:rPr lang="en-US" b="1" i="0" dirty="0">
                <a:effectLst/>
                <a:latin typeface="Helvetica Neue" panose="02000503000000020004" pitchFamily="2" charset="0"/>
              </a:rPr>
              <a:t>:</a:t>
            </a:r>
            <a:r>
              <a:rPr lang="en-US" b="0" i="0" dirty="0">
                <a:effectLst/>
                <a:latin typeface="Helvetica Neue" panose="02000503000000020004" pitchFamily="2" charset="0"/>
              </a:rPr>
              <a:t> The "worst" or largest mean value of the tumor's area among measurements from various images or samples.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smoothness_worst</a:t>
            </a:r>
            <a:r>
              <a:rPr lang="en-US" b="1" i="0" dirty="0">
                <a:effectLst/>
                <a:latin typeface="Helvetica Neue" panose="02000503000000020004" pitchFamily="2" charset="0"/>
              </a:rPr>
              <a:t>:</a:t>
            </a:r>
            <a:r>
              <a:rPr lang="en-US" b="0" i="0" dirty="0">
                <a:effectLst/>
                <a:latin typeface="Helvetica Neue" panose="02000503000000020004" pitchFamily="2" charset="0"/>
              </a:rPr>
              <a:t> The "worst" or largest mean value of smoothness among measurements from various images or samples.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compactness_worst</a:t>
            </a:r>
            <a:r>
              <a:rPr lang="en-US" b="1" i="0" dirty="0">
                <a:effectLst/>
                <a:latin typeface="Helvetica Neue" panose="02000503000000020004" pitchFamily="2" charset="0"/>
              </a:rPr>
              <a:t>:</a:t>
            </a:r>
            <a:r>
              <a:rPr lang="en-US" b="0" i="0" dirty="0">
                <a:effectLst/>
                <a:latin typeface="Helvetica Neue" panose="02000503000000020004" pitchFamily="2" charset="0"/>
              </a:rPr>
              <a:t> The "worst" or largest mean value of compactness among measurements from various images or samples.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concavity_worst</a:t>
            </a:r>
            <a:r>
              <a:rPr lang="en-US" b="1" i="0" dirty="0">
                <a:effectLst/>
                <a:latin typeface="Helvetica Neue" panose="02000503000000020004" pitchFamily="2" charset="0"/>
              </a:rPr>
              <a:t>:</a:t>
            </a:r>
            <a:r>
              <a:rPr lang="en-US" b="0" i="0" dirty="0">
                <a:effectLst/>
                <a:latin typeface="Helvetica Neue" panose="02000503000000020004" pitchFamily="2" charset="0"/>
              </a:rPr>
              <a:t> The "worst" or largest mean value of concavity among measurements from various images or samples.</a:t>
            </a:r>
          </a:p>
          <a:p>
            <a:pPr algn="l">
              <a:spcBef>
                <a:spcPts val="400"/>
              </a:spcBef>
              <a:spcAft>
                <a:spcPts val="0"/>
              </a:spcAft>
              <a:buFont typeface="Arial" panose="020B0604020202020204" pitchFamily="34" charset="0"/>
              <a:buChar char="•"/>
            </a:pPr>
            <a:r>
              <a:rPr lang="en-US" b="1" i="0" dirty="0">
                <a:effectLst/>
                <a:latin typeface="Helvetica Neue" panose="02000503000000020004" pitchFamily="2" charset="0"/>
              </a:rPr>
              <a:t>concave </a:t>
            </a:r>
            <a:r>
              <a:rPr lang="en-US" b="1" i="0" dirty="0" err="1">
                <a:effectLst/>
                <a:latin typeface="Helvetica Neue" panose="02000503000000020004" pitchFamily="2" charset="0"/>
              </a:rPr>
              <a:t>points_worst</a:t>
            </a:r>
            <a:r>
              <a:rPr lang="en-US" b="1" i="0" dirty="0">
                <a:effectLst/>
                <a:latin typeface="Helvetica Neue" panose="02000503000000020004" pitchFamily="2" charset="0"/>
              </a:rPr>
              <a:t>:</a:t>
            </a:r>
            <a:r>
              <a:rPr lang="en-US" b="0" i="0" dirty="0">
                <a:effectLst/>
                <a:latin typeface="Helvetica Neue" panose="02000503000000020004" pitchFamily="2" charset="0"/>
              </a:rPr>
              <a:t> The "worst" or largest mean value of concave points among measurements from various images or samples.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symmetry_worst</a:t>
            </a:r>
            <a:r>
              <a:rPr lang="en-US" b="1" i="0" dirty="0">
                <a:effectLst/>
                <a:latin typeface="Helvetica Neue" panose="02000503000000020004" pitchFamily="2" charset="0"/>
              </a:rPr>
              <a:t>:</a:t>
            </a:r>
            <a:r>
              <a:rPr lang="en-US" b="0" i="0" dirty="0">
                <a:effectLst/>
                <a:latin typeface="Helvetica Neue" panose="02000503000000020004" pitchFamily="2" charset="0"/>
              </a:rPr>
              <a:t> The "worst" or largest mean value of symmetry among measurements from various images or samples.</a:t>
            </a:r>
          </a:p>
          <a:p>
            <a:pPr algn="l">
              <a:spcBef>
                <a:spcPts val="400"/>
              </a:spcBef>
              <a:spcAft>
                <a:spcPts val="0"/>
              </a:spcAft>
              <a:buFont typeface="Arial" panose="020B0604020202020204" pitchFamily="34" charset="0"/>
              <a:buChar char="•"/>
            </a:pPr>
            <a:r>
              <a:rPr lang="en-US" b="1" i="0" dirty="0" err="1">
                <a:effectLst/>
                <a:latin typeface="Helvetica Neue" panose="02000503000000020004" pitchFamily="2" charset="0"/>
              </a:rPr>
              <a:t>fractal_dimension_worst</a:t>
            </a:r>
            <a:r>
              <a:rPr lang="en-US" b="1" i="0" dirty="0">
                <a:effectLst/>
                <a:latin typeface="Helvetica Neue" panose="02000503000000020004" pitchFamily="2" charset="0"/>
              </a:rPr>
              <a:t>:</a:t>
            </a:r>
            <a:r>
              <a:rPr lang="en-US" b="0" i="0" dirty="0">
                <a:effectLst/>
                <a:latin typeface="Helvetica Neue" panose="02000503000000020004" pitchFamily="2" charset="0"/>
              </a:rPr>
              <a:t> The "worst" or largest mean value of fractal dimension among measurements from various images or samples.</a:t>
            </a:r>
          </a:p>
        </p:txBody>
      </p:sp>
      <p:sp>
        <p:nvSpPr>
          <p:cNvPr id="4" name="TextBox 3">
            <a:extLst>
              <a:ext uri="{FF2B5EF4-FFF2-40B4-BE49-F238E27FC236}">
                <a16:creationId xmlns:a16="http://schemas.microsoft.com/office/drawing/2014/main" id="{5231E0FF-FBE1-0B3C-38A8-650A09D884EB}"/>
              </a:ext>
            </a:extLst>
          </p:cNvPr>
          <p:cNvSpPr txBox="1"/>
          <p:nvPr/>
        </p:nvSpPr>
        <p:spPr>
          <a:xfrm>
            <a:off x="9272018" y="2224123"/>
            <a:ext cx="2628900" cy="2585323"/>
          </a:xfrm>
          <a:prstGeom prst="rect">
            <a:avLst/>
          </a:prstGeom>
          <a:solidFill>
            <a:schemeClr val="accent1"/>
          </a:solidFill>
          <a:ln>
            <a:solidFill>
              <a:srgbClr val="2B3B35"/>
            </a:solidFill>
          </a:ln>
        </p:spPr>
        <p:txBody>
          <a:bodyPr wrap="square" rtlCol="0">
            <a:spAutoFit/>
          </a:bodyPr>
          <a:lstStyle/>
          <a:p>
            <a:pPr algn="ctr"/>
            <a:endParaRPr lang="en-US" dirty="0"/>
          </a:p>
          <a:p>
            <a:pPr algn="ctr"/>
            <a:r>
              <a:rPr lang="en-US" b="1" dirty="0">
                <a:solidFill>
                  <a:srgbClr val="2B3B35"/>
                </a:solidFill>
              </a:rPr>
              <a:t>Data Overview</a:t>
            </a:r>
          </a:p>
          <a:p>
            <a:pPr algn="ctr"/>
            <a:endParaRPr lang="en-US" dirty="0"/>
          </a:p>
          <a:p>
            <a:pPr algn="ctr"/>
            <a:r>
              <a:rPr lang="en-US" dirty="0"/>
              <a:t>32 columns (30 of which are features)</a:t>
            </a:r>
          </a:p>
          <a:p>
            <a:pPr algn="ctr"/>
            <a:endParaRPr lang="en-US" dirty="0"/>
          </a:p>
          <a:p>
            <a:pPr algn="ctr"/>
            <a:r>
              <a:rPr lang="en-US" dirty="0"/>
              <a:t>569 Rows (observations)</a:t>
            </a:r>
          </a:p>
          <a:p>
            <a:endParaRPr lang="en-US" dirty="0"/>
          </a:p>
        </p:txBody>
      </p:sp>
      <p:sp>
        <p:nvSpPr>
          <p:cNvPr id="5" name="Slide Number Placeholder 4">
            <a:extLst>
              <a:ext uri="{FF2B5EF4-FFF2-40B4-BE49-F238E27FC236}">
                <a16:creationId xmlns:a16="http://schemas.microsoft.com/office/drawing/2014/main" id="{E42CF0A4-E7E7-2535-5B9F-37AC68EF8A7B}"/>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58075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2F0272-3878-4604-AA91-01CA8F08DE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1F60EAEC-22E3-4448-8F0A-9ADAA793A9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55E0F90-3FFF-4E04-B3C8-3C969A41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C63A4EF-A033-4ED0-9EB6-6E1A8D26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64965EE-80F2-417F-9652-5BFF14DA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A3C9611-CFD7-4C23-A8F2-00E7865A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71E1850B-81EE-4905-9A6F-BDF593EC7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788D9AC7-17C4-7DF5-048F-F6E2F9FE79C8}"/>
              </a:ext>
            </a:extLst>
          </p:cNvPr>
          <p:cNvPicPr>
            <a:picLocks noChangeAspect="1"/>
          </p:cNvPicPr>
          <p:nvPr/>
        </p:nvPicPr>
        <p:blipFill>
          <a:blip r:embed="rId6"/>
          <a:stretch>
            <a:fillRect/>
          </a:stretch>
        </p:blipFill>
        <p:spPr>
          <a:xfrm>
            <a:off x="2567282" y="326017"/>
            <a:ext cx="7242275" cy="6210250"/>
          </a:xfrm>
          <a:prstGeom prst="rect">
            <a:avLst/>
          </a:prstGeom>
        </p:spPr>
      </p:pic>
      <p:sp>
        <p:nvSpPr>
          <p:cNvPr id="23" name="Rectangle 22">
            <a:extLst>
              <a:ext uri="{FF2B5EF4-FFF2-40B4-BE49-F238E27FC236}">
                <a16:creationId xmlns:a16="http://schemas.microsoft.com/office/drawing/2014/main" id="{FA250539-5364-4CFC-82C6-D791BC0C8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C4C112C1-CBEE-BB10-5AC9-11CA5FF00053}"/>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705805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22F0272-3878-4604-AA91-01CA8F08DE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 name="Picture 11">
            <a:extLst>
              <a:ext uri="{FF2B5EF4-FFF2-40B4-BE49-F238E27FC236}">
                <a16:creationId xmlns:a16="http://schemas.microsoft.com/office/drawing/2014/main" id="{1F60EAEC-22E3-4448-8F0A-9ADAA793A9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4" name="Rectangle 13">
            <a:extLst>
              <a:ext uri="{FF2B5EF4-FFF2-40B4-BE49-F238E27FC236}">
                <a16:creationId xmlns:a16="http://schemas.microsoft.com/office/drawing/2014/main" id="{355E0F90-3FFF-4E04-B3C8-3C969A41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C63A4EF-A033-4ED0-9EB6-6E1A8D26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64965EE-80F2-417F-9652-5BFF14DA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AA3C9611-CFD7-4C23-A8F2-00E7865A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71E1850B-81EE-4905-9A6F-BDF593EC7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E1C7ED5C-7CFA-3829-DA91-8F256DE79503}"/>
              </a:ext>
            </a:extLst>
          </p:cNvPr>
          <p:cNvPicPr>
            <a:picLocks noChangeAspect="1"/>
          </p:cNvPicPr>
          <p:nvPr/>
        </p:nvPicPr>
        <p:blipFill>
          <a:blip r:embed="rId6"/>
          <a:stretch>
            <a:fillRect/>
          </a:stretch>
        </p:blipFill>
        <p:spPr>
          <a:xfrm>
            <a:off x="1328446" y="1645102"/>
            <a:ext cx="9719948" cy="3572080"/>
          </a:xfrm>
          <a:prstGeom prst="rect">
            <a:avLst/>
          </a:prstGeom>
        </p:spPr>
      </p:pic>
      <p:sp>
        <p:nvSpPr>
          <p:cNvPr id="24" name="Rectangle 23">
            <a:extLst>
              <a:ext uri="{FF2B5EF4-FFF2-40B4-BE49-F238E27FC236}">
                <a16:creationId xmlns:a16="http://schemas.microsoft.com/office/drawing/2014/main" id="{FA250539-5364-4CFC-82C6-D791BC0C8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BF2E4422-8EEF-8F17-C5C1-AABA2EF27E11}"/>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469429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2F0272-3878-4604-AA91-01CA8F08DE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1F60EAEC-22E3-4448-8F0A-9ADAA793A9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55E0F90-3FFF-4E04-B3C8-3C969A41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C63A4EF-A033-4ED0-9EB6-6E1A8D26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64965EE-80F2-417F-9652-5BFF14DA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A3C9611-CFD7-4C23-A8F2-00E7865A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71E1850B-81EE-4905-9A6F-BDF593EC7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A378F172-F6E0-721C-DEED-A239AC813C59}"/>
              </a:ext>
            </a:extLst>
          </p:cNvPr>
          <p:cNvPicPr>
            <a:picLocks noChangeAspect="1"/>
          </p:cNvPicPr>
          <p:nvPr/>
        </p:nvPicPr>
        <p:blipFill>
          <a:blip r:embed="rId6"/>
          <a:stretch>
            <a:fillRect/>
          </a:stretch>
        </p:blipFill>
        <p:spPr>
          <a:xfrm>
            <a:off x="1328446" y="1001156"/>
            <a:ext cx="9719948" cy="4859972"/>
          </a:xfrm>
          <a:prstGeom prst="rect">
            <a:avLst/>
          </a:prstGeom>
        </p:spPr>
      </p:pic>
      <p:sp>
        <p:nvSpPr>
          <p:cNvPr id="23" name="Rectangle 22">
            <a:extLst>
              <a:ext uri="{FF2B5EF4-FFF2-40B4-BE49-F238E27FC236}">
                <a16:creationId xmlns:a16="http://schemas.microsoft.com/office/drawing/2014/main" id="{FA250539-5364-4CFC-82C6-D791BC0C8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4715C2F4-97F4-BCC2-CBA3-03B43A029D66}"/>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2636831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2F0272-3878-4604-AA91-01CA8F08DE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1F60EAEC-22E3-4448-8F0A-9ADAA793A9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55E0F90-3FFF-4E04-B3C8-3C969A41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C63A4EF-A033-4ED0-9EB6-6E1A8D26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64965EE-80F2-417F-9652-5BFF14DA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A3C9611-CFD7-4C23-A8F2-00E7865A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71E1850B-81EE-4905-9A6F-BDF593EC7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C6F2D5B2-1D98-6F58-717E-A3485B00B140}"/>
              </a:ext>
            </a:extLst>
          </p:cNvPr>
          <p:cNvPicPr>
            <a:picLocks noChangeAspect="1"/>
          </p:cNvPicPr>
          <p:nvPr/>
        </p:nvPicPr>
        <p:blipFill>
          <a:blip r:embed="rId6"/>
          <a:stretch>
            <a:fillRect/>
          </a:stretch>
        </p:blipFill>
        <p:spPr>
          <a:xfrm>
            <a:off x="2181806" y="326017"/>
            <a:ext cx="8013227" cy="6210250"/>
          </a:xfrm>
          <a:prstGeom prst="rect">
            <a:avLst/>
          </a:prstGeom>
        </p:spPr>
      </p:pic>
      <p:sp>
        <p:nvSpPr>
          <p:cNvPr id="23" name="Rectangle 22">
            <a:extLst>
              <a:ext uri="{FF2B5EF4-FFF2-40B4-BE49-F238E27FC236}">
                <a16:creationId xmlns:a16="http://schemas.microsoft.com/office/drawing/2014/main" id="{FA250539-5364-4CFC-82C6-D791BC0C8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16BD8CE5-E5A4-071C-4C8D-A1467E450CE0}"/>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244085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722F0272-3878-4604-AA91-01CA8F08DE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0" name="Picture 29">
            <a:extLst>
              <a:ext uri="{FF2B5EF4-FFF2-40B4-BE49-F238E27FC236}">
                <a16:creationId xmlns:a16="http://schemas.microsoft.com/office/drawing/2014/main" id="{1F60EAEC-22E3-4448-8F0A-9ADAA793A9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2" name="Rectangle 31">
            <a:extLst>
              <a:ext uri="{FF2B5EF4-FFF2-40B4-BE49-F238E27FC236}">
                <a16:creationId xmlns:a16="http://schemas.microsoft.com/office/drawing/2014/main" id="{355E0F90-3FFF-4E04-B3C8-3C969A41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EC63A4EF-A033-4ED0-9EB6-6E1A8D26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964965EE-80F2-417F-9652-5BFF14DA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AA3C9611-CFD7-4C23-A8F2-00E7865A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71E1850B-81EE-4905-9A6F-BDF593EC7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7F1EA759-8431-6F0D-9FD0-686F46729826}"/>
              </a:ext>
            </a:extLst>
          </p:cNvPr>
          <p:cNvPicPr>
            <a:picLocks noChangeAspect="1"/>
          </p:cNvPicPr>
          <p:nvPr/>
        </p:nvPicPr>
        <p:blipFill>
          <a:blip r:embed="rId6"/>
          <a:stretch>
            <a:fillRect/>
          </a:stretch>
        </p:blipFill>
        <p:spPr>
          <a:xfrm>
            <a:off x="3036009" y="326017"/>
            <a:ext cx="6304822" cy="6210250"/>
          </a:xfrm>
          <a:prstGeom prst="rect">
            <a:avLst/>
          </a:prstGeom>
        </p:spPr>
      </p:pic>
      <p:sp>
        <p:nvSpPr>
          <p:cNvPr id="42" name="Rectangle 41">
            <a:extLst>
              <a:ext uri="{FF2B5EF4-FFF2-40B4-BE49-F238E27FC236}">
                <a16:creationId xmlns:a16="http://schemas.microsoft.com/office/drawing/2014/main" id="{FA250539-5364-4CFC-82C6-D791BC0C8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a:extLst>
              <a:ext uri="{FF2B5EF4-FFF2-40B4-BE49-F238E27FC236}">
                <a16:creationId xmlns:a16="http://schemas.microsoft.com/office/drawing/2014/main" id="{F6736CCD-1AE4-732F-D658-61555B3E89CE}"/>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876798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2F0272-3878-4604-AA91-01CA8F08DEF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1F60EAEC-22E3-4448-8F0A-9ADAA793A9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55E0F90-3FFF-4E04-B3C8-3C969A415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C63A4EF-A033-4ED0-9EB6-6E1A8D264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964965EE-80F2-417F-9652-5BFF14DA7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AA3C9611-CFD7-4C23-A8F2-00E7865A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71E1850B-81EE-4905-9A6F-BDF593EC7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A9CD4480-7FB1-5190-A726-B3DCF9D5CD96}"/>
              </a:ext>
            </a:extLst>
          </p:cNvPr>
          <p:cNvPicPr>
            <a:picLocks noChangeAspect="1"/>
          </p:cNvPicPr>
          <p:nvPr/>
        </p:nvPicPr>
        <p:blipFill>
          <a:blip r:embed="rId6"/>
          <a:stretch>
            <a:fillRect/>
          </a:stretch>
        </p:blipFill>
        <p:spPr>
          <a:xfrm>
            <a:off x="1655389" y="326017"/>
            <a:ext cx="9066062" cy="6210250"/>
          </a:xfrm>
          <a:prstGeom prst="rect">
            <a:avLst/>
          </a:prstGeom>
        </p:spPr>
      </p:pic>
      <p:sp>
        <p:nvSpPr>
          <p:cNvPr id="23" name="Rectangle 22">
            <a:extLst>
              <a:ext uri="{FF2B5EF4-FFF2-40B4-BE49-F238E27FC236}">
                <a16:creationId xmlns:a16="http://schemas.microsoft.com/office/drawing/2014/main" id="{FA250539-5364-4CFC-82C6-D791BC0C8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597E792C-19CD-A355-1E84-166459D89E46}"/>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6820952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2802</TotalTime>
  <Words>2677</Words>
  <Application>Microsoft Macintosh PowerPoint</Application>
  <PresentationFormat>Widescreen</PresentationFormat>
  <Paragraphs>196</Paragraphs>
  <Slides>17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Helvetica Neue</vt:lpstr>
      <vt:lpstr>HelveticaNeue</vt:lpstr>
      <vt:lpstr>MS Shell Dlg 2</vt:lpstr>
      <vt:lpstr>Söhne</vt:lpstr>
      <vt:lpstr>Wingdings</vt:lpstr>
      <vt:lpstr>Wingdings 3</vt:lpstr>
      <vt:lpstr>Madison</vt:lpstr>
      <vt:lpstr>Predicting Breast Cancer Classifications through Exploratory Data Analysis and Supervised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SVM: Which features are important?</vt:lpstr>
      <vt:lpstr>Model Validation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Breast Cancer Classifications through Exploratory Data Analysis and Supervised Machine Learning</dc:title>
  <dc:creator>Rachel Vanosdol</dc:creator>
  <cp:lastModifiedBy>Rachel Vanosdol</cp:lastModifiedBy>
  <cp:revision>11</cp:revision>
  <dcterms:created xsi:type="dcterms:W3CDTF">2023-10-12T01:43:14Z</dcterms:created>
  <dcterms:modified xsi:type="dcterms:W3CDTF">2023-10-14T02:14:08Z</dcterms:modified>
</cp:coreProperties>
</file>